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7" r:id="rId2"/>
    <p:sldId id="319" r:id="rId3"/>
    <p:sldId id="262" r:id="rId4"/>
    <p:sldId id="263" r:id="rId5"/>
    <p:sldId id="264" r:id="rId6"/>
    <p:sldId id="268" r:id="rId7"/>
    <p:sldId id="271" r:id="rId8"/>
    <p:sldId id="265" r:id="rId9"/>
    <p:sldId id="267" r:id="rId10"/>
    <p:sldId id="270" r:id="rId11"/>
    <p:sldId id="258" r:id="rId12"/>
    <p:sldId id="259" r:id="rId13"/>
    <p:sldId id="260" r:id="rId14"/>
    <p:sldId id="261" r:id="rId15"/>
    <p:sldId id="320" r:id="rId16"/>
    <p:sldId id="321" r:id="rId17"/>
    <p:sldId id="322" r:id="rId18"/>
    <p:sldId id="323" r:id="rId19"/>
    <p:sldId id="266"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374" autoAdjust="0"/>
  </p:normalViewPr>
  <p:slideViewPr>
    <p:cSldViewPr snapToGrid="0">
      <p:cViewPr varScale="1">
        <p:scale>
          <a:sx n="110" d="100"/>
          <a:sy n="110" d="100"/>
        </p:scale>
        <p:origin x="576" y="108"/>
      </p:cViewPr>
      <p:guideLst/>
    </p:cSldViewPr>
  </p:slideViewPr>
  <p:notesTextViewPr>
    <p:cViewPr>
      <p:scale>
        <a:sx n="1" d="1"/>
        <a:sy n="1" d="1"/>
      </p:scale>
      <p:origin x="0" y="0"/>
    </p:cViewPr>
  </p:notesTextViewPr>
  <p:notesViewPr>
    <p:cSldViewPr snapToGrid="0">
      <p:cViewPr varScale="1">
        <p:scale>
          <a:sx n="86" d="100"/>
          <a:sy n="86" d="100"/>
        </p:scale>
        <p:origin x="382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87FD7DA-DBF6-4BEF-A03E-7FE36588DED4}" type="datetimeFigureOut">
              <a:rPr lang="en-US" smtClean="0"/>
              <a:t>6/22/2022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9"/>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9"/>
            <a:ext cx="3037840" cy="466433"/>
          </a:xfrm>
          <a:prstGeom prst="rect">
            <a:avLst/>
          </a:prstGeom>
        </p:spPr>
        <p:txBody>
          <a:bodyPr vert="horz" lIns="93177" tIns="46589" rIns="93177" bIns="46589" rtlCol="0" anchor="b"/>
          <a:lstStyle>
            <a:lvl1pPr algn="r">
              <a:defRPr sz="1200"/>
            </a:lvl1pPr>
          </a:lstStyle>
          <a:p>
            <a:fld id="{42B510BD-6561-4DE7-A683-1D386DB9A60A}" type="slidenum">
              <a:rPr lang="en-US" smtClean="0"/>
              <a:t>‹#›</a:t>
            </a:fld>
            <a:endParaRPr lang="en-US" dirty="0"/>
          </a:p>
        </p:txBody>
      </p:sp>
    </p:spTree>
    <p:extLst>
      <p:ext uri="{BB962C8B-B14F-4D97-AF65-F5344CB8AC3E}">
        <p14:creationId xmlns:p14="http://schemas.microsoft.com/office/powerpoint/2010/main" val="81505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fld id="{651F6425-2F37-4930-A48F-D666F9010222}" type="slidenum">
              <a:rPr lang="en-US">
                <a:solidFill>
                  <a:prstClr val="black"/>
                </a:solidFill>
                <a:latin typeface="Calibri" panose="020F0502020204030204"/>
              </a:rPr>
              <a:pPr defTabSz="931774"/>
              <a:t>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375168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fld id="{651F6425-2F37-4930-A48F-D666F9010222}" type="slidenum">
              <a:rPr lang="en-US">
                <a:solidFill>
                  <a:prstClr val="black"/>
                </a:solidFill>
                <a:latin typeface="Calibri" panose="020F0502020204030204"/>
              </a:rPr>
              <a:pPr defTabSz="931774"/>
              <a:t>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4784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fld id="{651F6425-2F37-4930-A48F-D666F9010222}" type="slidenum">
              <a:rPr lang="en-US">
                <a:solidFill>
                  <a:prstClr val="black"/>
                </a:solidFill>
                <a:latin typeface="Calibri" panose="020F0502020204030204"/>
              </a:rPr>
              <a:pPr defTabSz="931774"/>
              <a:t>3</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794151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fld id="{651F6425-2F37-4930-A48F-D666F9010222}" type="slidenum">
              <a:rPr lang="en-US">
                <a:solidFill>
                  <a:prstClr val="black"/>
                </a:solidFill>
                <a:latin typeface="Calibri" panose="020F0502020204030204"/>
              </a:rPr>
              <a:pPr defTabSz="931774"/>
              <a:t>4</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903483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fld id="{651F6425-2F37-4930-A48F-D666F9010222}" type="slidenum">
              <a:rPr lang="en-US">
                <a:solidFill>
                  <a:prstClr val="black"/>
                </a:solidFill>
                <a:latin typeface="Calibri" panose="020F0502020204030204"/>
              </a:rPr>
              <a:pPr defTabSz="931774"/>
              <a:t>5</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866468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defTabSz="931774"/>
            <a:fld id="{651F6425-2F37-4930-A48F-D666F9010222}" type="slidenum">
              <a:rPr lang="en-US">
                <a:solidFill>
                  <a:prstClr val="black"/>
                </a:solidFill>
                <a:latin typeface="Calibri" panose="020F0502020204030204"/>
              </a:rPr>
              <a:pPr defTabSz="931774"/>
              <a:t>6</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231851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fld id="{651F6425-2F37-4930-A48F-D666F9010222}" type="slidenum">
              <a:rPr lang="en-US">
                <a:solidFill>
                  <a:prstClr val="black"/>
                </a:solidFill>
                <a:latin typeface="Calibri" panose="020F0502020204030204"/>
              </a:rPr>
              <a:pPr defTabSz="931774"/>
              <a:t>7</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389737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fld id="{651F6425-2F37-4930-A48F-D666F9010222}" type="slidenum">
              <a:rPr lang="en-US">
                <a:solidFill>
                  <a:prstClr val="black"/>
                </a:solidFill>
                <a:latin typeface="Calibri" panose="020F0502020204030204"/>
              </a:rPr>
              <a:pPr defTabSz="931774"/>
              <a:t>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428379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fld id="{651F6425-2F37-4930-A48F-D666F9010222}" type="slidenum">
              <a:rPr lang="en-US">
                <a:solidFill>
                  <a:prstClr val="black"/>
                </a:solidFill>
                <a:latin typeface="Calibri" panose="020F0502020204030204"/>
              </a:rPr>
              <a:pPr defTabSz="931774"/>
              <a:t>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568575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47700"/>
            <a:ext cx="10363200"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24000" y="3127375"/>
            <a:ext cx="9144000" cy="1655762"/>
          </a:xfrm>
        </p:spPr>
        <p:txBody>
          <a:bodyPr/>
          <a:lstStyle>
            <a:lvl1pPr marL="0" indent="0" algn="ctr">
              <a:buNone/>
              <a:defRPr sz="2400">
                <a:solidFill>
                  <a:schemeClr val="accent6">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a:xfrm>
            <a:off x="4224396" y="6356352"/>
            <a:ext cx="3743208" cy="365125"/>
          </a:xfrm>
        </p:spPr>
        <p:txBody>
          <a:bodyPr/>
          <a:lstStyle>
            <a:lvl1pPr>
              <a:defRPr>
                <a:solidFill>
                  <a:schemeClr val="bg1"/>
                </a:solidFill>
                <a:latin typeface="Open Sans" charset="0"/>
                <a:ea typeface="Open Sans" charset="0"/>
                <a:cs typeface="Open Sans" charset="0"/>
              </a:defRPr>
            </a:lvl1pPr>
          </a:lstStyle>
          <a:p>
            <a:endParaRPr lang="en-US" dirty="0"/>
          </a:p>
        </p:txBody>
      </p:sp>
    </p:spTree>
    <p:extLst>
      <p:ext uri="{BB962C8B-B14F-4D97-AF65-F5344CB8AC3E}">
        <p14:creationId xmlns:p14="http://schemas.microsoft.com/office/powerpoint/2010/main" val="3821281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647701"/>
            <a:ext cx="10515600" cy="1221311"/>
          </a:xfrm>
        </p:spPr>
        <p:txBody>
          <a:bodyPr>
            <a:normAutofit/>
          </a:bodyPr>
          <a:lstStyle>
            <a:lvl1pPr>
              <a:defRPr sz="40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1958274"/>
            <a:ext cx="10515600" cy="3786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86652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647700"/>
            <a:ext cx="2628900" cy="504222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647700"/>
            <a:ext cx="7734300" cy="50422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67862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47701"/>
            <a:ext cx="10515600" cy="1325563"/>
          </a:xfrm>
        </p:spPr>
        <p:txBody>
          <a:bodyPr/>
          <a:lstStyle/>
          <a:p>
            <a:r>
              <a:rPr lang="en-US" dirty="0"/>
              <a:t>Click to edit Master title style</a:t>
            </a:r>
          </a:p>
        </p:txBody>
      </p:sp>
      <p:sp>
        <p:nvSpPr>
          <p:cNvPr id="3" name="Content Placeholder 2"/>
          <p:cNvSpPr>
            <a:spLocks noGrp="1"/>
          </p:cNvSpPr>
          <p:nvPr>
            <p:ph idx="1"/>
          </p:nvPr>
        </p:nvSpPr>
        <p:spPr>
          <a:xfrm>
            <a:off x="838200" y="2062959"/>
            <a:ext cx="10515600" cy="378630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009786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647700"/>
            <a:ext cx="10515600" cy="2852737"/>
          </a:xfrm>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831851" y="3527426"/>
            <a:ext cx="10515600" cy="1500187"/>
          </a:xfrm>
        </p:spPr>
        <p:txBody>
          <a:bodyPr/>
          <a:lstStyle>
            <a:lvl1pPr marL="0" indent="0">
              <a:buNone/>
              <a:defRPr sz="2400">
                <a:solidFill>
                  <a:schemeClr val="accent6">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255474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8445"/>
            <a:ext cx="10515600" cy="1325563"/>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277519"/>
            <a:ext cx="5181600" cy="3619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77518"/>
            <a:ext cx="5181600" cy="361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973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8200" y="647701"/>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9732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808290"/>
            <a:ext cx="5157787" cy="301624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98862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808289"/>
            <a:ext cx="5183188" cy="301625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213860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647701"/>
            <a:ext cx="10515600" cy="1325563"/>
          </a:xfrm>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626629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9673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477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647701"/>
            <a:ext cx="6172200" cy="47070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247901"/>
            <a:ext cx="3932237" cy="31147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97151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47700"/>
            <a:ext cx="3932237" cy="15093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647701"/>
            <a:ext cx="6172200" cy="473733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839788" y="2157011"/>
            <a:ext cx="3932237" cy="323595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D0A008E0-2346-A342-93BA-FB538DCDF1A1}" type="datetimeFigureOut">
              <a:rPr lang="en-US" smtClean="0"/>
              <a:t>6/22/2022</a:t>
            </a:fld>
            <a:endParaRPr lang="en-US" dirty="0"/>
          </a:p>
        </p:txBody>
      </p:sp>
      <p:sp>
        <p:nvSpPr>
          <p:cNvPr id="6" name="Footer Placeholder 5"/>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03871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81891"/>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2097149"/>
            <a:ext cx="10515600" cy="37863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224396" y="6358793"/>
            <a:ext cx="3743208" cy="365125"/>
          </a:xfrm>
          <a:prstGeom prst="rect">
            <a:avLst/>
          </a:prstGeom>
        </p:spPr>
        <p:txBody>
          <a:bodyPr vert="horz" lIns="91440" tIns="45720" rIns="91440" bIns="45720" rtlCol="0" anchor="ctr"/>
          <a:lstStyle>
            <a:lvl1pPr algn="ctr">
              <a:defRPr sz="1200">
                <a:solidFill>
                  <a:schemeClr val="bg1"/>
                </a:solidFill>
                <a:latin typeface="Open Sans" charset="0"/>
                <a:ea typeface="Open Sans" charset="0"/>
                <a:cs typeface="Open Sans" charset="0"/>
              </a:defRPr>
            </a:lvl1pPr>
          </a:lstStyle>
          <a:p>
            <a:endParaRPr lang="en-US" dirty="0"/>
          </a:p>
        </p:txBody>
      </p:sp>
      <p:pic>
        <p:nvPicPr>
          <p:cNvPr id="9" name="Picture 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015462" y="6310313"/>
            <a:ext cx="2647407" cy="457200"/>
          </a:xfrm>
          <a:prstGeom prst="rect">
            <a:avLst/>
          </a:prstGeom>
        </p:spPr>
      </p:pic>
      <p:sp>
        <p:nvSpPr>
          <p:cNvPr id="7" name="Slide Number Placeholder 5"/>
          <p:cNvSpPr txBox="1">
            <a:spLocks/>
          </p:cNvSpPr>
          <p:nvPr userDrawn="1"/>
        </p:nvSpPr>
        <p:spPr>
          <a:xfrm>
            <a:off x="806116" y="6356351"/>
            <a:ext cx="3141784" cy="365125"/>
          </a:xfrm>
          <a:prstGeom prst="rect">
            <a:avLst/>
          </a:prstGeom>
        </p:spPr>
        <p:txBody>
          <a:bodyPr/>
          <a:lstStyle>
            <a:defPPr>
              <a:defRPr lang="en-US"/>
            </a:defPPr>
            <a:lvl1pPr marL="0" algn="l"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253311F-96EC-5E40-B963-C06A534994B3}" type="slidenum">
              <a:rPr lang="en-US" sz="1400" smtClean="0"/>
              <a:pPr algn="l"/>
              <a:t>‹#›</a:t>
            </a:fld>
            <a:endParaRPr lang="en-US" sz="1400" dirty="0"/>
          </a:p>
        </p:txBody>
      </p:sp>
    </p:spTree>
    <p:extLst>
      <p:ext uri="{BB962C8B-B14F-4D97-AF65-F5344CB8AC3E}">
        <p14:creationId xmlns:p14="http://schemas.microsoft.com/office/powerpoint/2010/main" val="21679730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www.iconfinder.com/icons/1296495/felt-tip_pen_important_note_note_notes_text_icon_ic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www.fldoe.org/"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s://www.fldoe.org/academics/career-adult-edu/career-tech-edu/curriculum-frameworks/"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fldoe.org/academics/career-adult-edu/career-tech-edu/curriculum-frameworks/" TargetMode="Externa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fldoe.org/academics/career-adult-edu/career-tech-edu/curriculum-frameworks/" TargetMode="Externa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flscns.fldoe.org/"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flscns.fldoe.org/PbInstituteCourseSearch.aspx"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hyperlink" Target="mailto:Rebecca.nelson@fscj.edu" TargetMode="External"/><Relationship Id="rId1" Type="http://schemas.openxmlformats.org/officeDocument/2006/relationships/slideLayout" Target="../slideLayouts/slideLayout2.xml"/><Relationship Id="rId6" Type="http://schemas.openxmlformats.org/officeDocument/2006/relationships/hyperlink" Target="https://freesvg.org/circular-arrows" TargetMode="External"/><Relationship Id="rId5" Type="http://schemas.openxmlformats.org/officeDocument/2006/relationships/image" Target="../media/image51.png"/><Relationship Id="rId4" Type="http://schemas.openxmlformats.org/officeDocument/2006/relationships/hyperlink" Target="https://www.biocompare.com/Reproducibility/362139-Q-A-Part-7-Incorporating-Customer-Feedbac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mailto:curriculum@fscj.edu"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ctrTitle"/>
          </p:nvPr>
        </p:nvSpPr>
        <p:spPr>
          <a:xfrm>
            <a:off x="2151077" y="771006"/>
            <a:ext cx="7772400" cy="2161814"/>
          </a:xfrm>
        </p:spPr>
        <p:txBody>
          <a:bodyPr>
            <a:normAutofit fontScale="90000"/>
          </a:bodyPr>
          <a:lstStyle/>
          <a:p>
            <a:r>
              <a:rPr lang="en-US" b="1" dirty="0">
                <a:effectLst>
                  <a:outerShdw blurRad="60007" dist="310007" dir="7680000" sy="30000" kx="1300200" algn="ctr" rotWithShape="0">
                    <a:prstClr val="black">
                      <a:alpha val="32000"/>
                    </a:prstClr>
                  </a:outerShdw>
                </a:effectLst>
              </a:rPr>
              <a:t>Navigating the </a:t>
            </a:r>
            <a:br>
              <a:rPr lang="en-US" b="1" dirty="0">
                <a:effectLst>
                  <a:outerShdw blurRad="60007" dist="310007" dir="7680000" sy="30000" kx="1300200" algn="ctr" rotWithShape="0">
                    <a:prstClr val="black">
                      <a:alpha val="32000"/>
                    </a:prstClr>
                  </a:outerShdw>
                </a:effectLst>
              </a:rPr>
            </a:br>
            <a:r>
              <a:rPr lang="en-US" b="1" dirty="0">
                <a:effectLst>
                  <a:outerShdw blurRad="60007" dist="310007" dir="7680000" sy="30000" kx="1300200" algn="ctr" rotWithShape="0">
                    <a:prstClr val="black">
                      <a:alpha val="32000"/>
                    </a:prstClr>
                  </a:outerShdw>
                </a:effectLst>
              </a:rPr>
              <a:t>Curriculum Design </a:t>
            </a:r>
            <a:br>
              <a:rPr lang="en-US" b="1" dirty="0">
                <a:effectLst>
                  <a:outerShdw blurRad="60007" dist="310007" dir="7680000" sy="30000" kx="1300200" algn="ctr" rotWithShape="0">
                    <a:prstClr val="black">
                      <a:alpha val="32000"/>
                    </a:prstClr>
                  </a:outerShdw>
                </a:effectLst>
              </a:rPr>
            </a:br>
            <a:r>
              <a:rPr lang="en-US" b="1" dirty="0">
                <a:effectLst>
                  <a:outerShdw blurRad="60007" dist="310007" dir="7680000" sy="30000" kx="1300200" algn="ctr" rotWithShape="0">
                    <a:prstClr val="black">
                      <a:alpha val="32000"/>
                    </a:prstClr>
                  </a:outerShdw>
                </a:effectLst>
              </a:rPr>
              <a:t>&amp; </a:t>
            </a:r>
            <a:br>
              <a:rPr lang="en-US" b="1" dirty="0">
                <a:effectLst>
                  <a:outerShdw blurRad="60007" dist="310007" dir="7680000" sy="30000" kx="1300200" algn="ctr" rotWithShape="0">
                    <a:prstClr val="black">
                      <a:alpha val="32000"/>
                    </a:prstClr>
                  </a:outerShdw>
                </a:effectLst>
              </a:rPr>
            </a:br>
            <a:r>
              <a:rPr lang="en-US" b="1" dirty="0">
                <a:effectLst>
                  <a:outerShdw blurRad="60007" dist="310007" dir="7680000" sy="30000" kx="1300200" algn="ctr" rotWithShape="0">
                    <a:prstClr val="black">
                      <a:alpha val="32000"/>
                    </a:prstClr>
                  </a:outerShdw>
                </a:effectLst>
              </a:rPr>
              <a:t>Proposal Process </a:t>
            </a:r>
          </a:p>
        </p:txBody>
      </p:sp>
      <p:sp>
        <p:nvSpPr>
          <p:cNvPr id="23" name="Subtitle 22"/>
          <p:cNvSpPr>
            <a:spLocks noGrp="1"/>
          </p:cNvSpPr>
          <p:nvPr>
            <p:ph type="subTitle" idx="1"/>
          </p:nvPr>
        </p:nvSpPr>
        <p:spPr>
          <a:xfrm>
            <a:off x="2608277" y="3152803"/>
            <a:ext cx="6858000" cy="2793091"/>
          </a:xfrm>
        </p:spPr>
        <p:txBody>
          <a:bodyPr>
            <a:noAutofit/>
          </a:bodyPr>
          <a:lstStyle/>
          <a:p>
            <a:endParaRPr lang="en-US" sz="2200" dirty="0">
              <a:solidFill>
                <a:schemeClr val="tx1"/>
              </a:solidFill>
              <a:latin typeface="+mj-lt"/>
              <a:ea typeface="+mj-ea"/>
              <a:cs typeface="+mj-cs"/>
            </a:endParaRPr>
          </a:p>
          <a:p>
            <a:r>
              <a:rPr lang="en-US" sz="2200" i="1" dirty="0">
                <a:solidFill>
                  <a:schemeClr val="tx1"/>
                </a:solidFill>
                <a:latin typeface="+mj-lt"/>
                <a:ea typeface="+mj-ea"/>
                <a:cs typeface="+mj-cs"/>
              </a:rPr>
              <a:t>Presented by: </a:t>
            </a:r>
            <a:br>
              <a:rPr lang="en-US" sz="2200" dirty="0">
                <a:solidFill>
                  <a:schemeClr val="tx1"/>
                </a:solidFill>
                <a:latin typeface="+mj-lt"/>
                <a:ea typeface="+mj-ea"/>
                <a:cs typeface="+mj-cs"/>
              </a:rPr>
            </a:br>
            <a:r>
              <a:rPr lang="en-US" sz="2200" dirty="0">
                <a:solidFill>
                  <a:schemeClr val="tx1"/>
                </a:solidFill>
                <a:latin typeface="+mj-lt"/>
                <a:ea typeface="+mj-ea"/>
                <a:cs typeface="+mj-cs"/>
              </a:rPr>
              <a:t>Ms. Rebecca A. Nelson</a:t>
            </a:r>
            <a:br>
              <a:rPr lang="en-US" sz="2200" dirty="0">
                <a:solidFill>
                  <a:schemeClr val="tx1"/>
                </a:solidFill>
                <a:latin typeface="+mj-lt"/>
                <a:ea typeface="+mj-ea"/>
                <a:cs typeface="+mj-cs"/>
              </a:rPr>
            </a:br>
            <a:r>
              <a:rPr lang="en-US" sz="2200" dirty="0">
                <a:solidFill>
                  <a:schemeClr val="tx1"/>
                </a:solidFill>
                <a:latin typeface="+mj-lt"/>
                <a:ea typeface="+mj-ea"/>
                <a:cs typeface="+mj-cs"/>
              </a:rPr>
              <a:t>Curriculum Coordinator/Specialist</a:t>
            </a:r>
          </a:p>
          <a:p>
            <a:endParaRPr lang="en-US" sz="2200" dirty="0">
              <a:solidFill>
                <a:schemeClr val="tx1"/>
              </a:solidFill>
              <a:latin typeface="+mj-lt"/>
              <a:ea typeface="+mj-ea"/>
              <a:cs typeface="+mj-cs"/>
            </a:endParaRPr>
          </a:p>
          <a:p>
            <a:r>
              <a:rPr lang="en-US" sz="2200" dirty="0">
                <a:solidFill>
                  <a:schemeClr val="tx1"/>
                </a:solidFill>
                <a:latin typeface="+mj-lt"/>
                <a:ea typeface="+mj-ea"/>
                <a:cs typeface="+mj-cs"/>
              </a:rPr>
              <a:t>Working Connections, Summer Conference</a:t>
            </a:r>
          </a:p>
          <a:p>
            <a:r>
              <a:rPr lang="en-US" sz="2200" dirty="0">
                <a:solidFill>
                  <a:schemeClr val="tx1"/>
                </a:solidFill>
                <a:latin typeface="+mj-lt"/>
                <a:ea typeface="+mj-ea"/>
                <a:cs typeface="+mj-cs"/>
              </a:rPr>
              <a:t>June 23, 2022</a:t>
            </a:r>
          </a:p>
        </p:txBody>
      </p:sp>
      <p:pic>
        <p:nvPicPr>
          <p:cNvPr id="5" name="Picture 4"/>
          <p:cNvPicPr>
            <a:picLocks noChangeAspect="1"/>
          </p:cNvPicPr>
          <p:nvPr/>
        </p:nvPicPr>
        <p:blipFill rotWithShape="1">
          <a:blip r:embed="rId3"/>
          <a:srcRect r="5462"/>
          <a:stretch/>
        </p:blipFill>
        <p:spPr>
          <a:xfrm>
            <a:off x="770762" y="2932820"/>
            <a:ext cx="2178619" cy="1871634"/>
          </a:xfrm>
          <a:prstGeom prst="rect">
            <a:avLst/>
          </a:prstGeom>
        </p:spPr>
      </p:pic>
      <p:pic>
        <p:nvPicPr>
          <p:cNvPr id="7" name="Picture 6"/>
          <p:cNvPicPr>
            <a:picLocks noChangeAspect="1"/>
          </p:cNvPicPr>
          <p:nvPr/>
        </p:nvPicPr>
        <p:blipFill>
          <a:blip r:embed="rId4"/>
          <a:stretch>
            <a:fillRect/>
          </a:stretch>
        </p:blipFill>
        <p:spPr>
          <a:xfrm>
            <a:off x="9026663" y="2932820"/>
            <a:ext cx="2176461" cy="1871634"/>
          </a:xfrm>
          <a:prstGeom prst="rect">
            <a:avLst/>
          </a:prstGeom>
        </p:spPr>
      </p:pic>
    </p:spTree>
    <p:extLst>
      <p:ext uri="{BB962C8B-B14F-4D97-AF65-F5344CB8AC3E}">
        <p14:creationId xmlns:p14="http://schemas.microsoft.com/office/powerpoint/2010/main" val="1161430409"/>
      </p:ext>
    </p:extLst>
  </p:cSld>
  <p:clrMapOvr>
    <a:masterClrMapping/>
  </p:clrMapOvr>
  <mc:AlternateContent xmlns:mc="http://schemas.openxmlformats.org/markup-compatibility/2006" xmlns:p14="http://schemas.microsoft.com/office/powerpoint/2010/main">
    <mc:Choice Requires="p14">
      <p:transition spd="slow" p14:dur="2000" advTm="63878"/>
    </mc:Choice>
    <mc:Fallback xmlns="">
      <p:transition spd="slow" advTm="6387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ctrTitle"/>
          </p:nvPr>
        </p:nvSpPr>
        <p:spPr>
          <a:xfrm>
            <a:off x="2209800" y="1070394"/>
            <a:ext cx="7772400" cy="2387600"/>
          </a:xfrm>
        </p:spPr>
        <p:txBody>
          <a:bodyPr>
            <a:normAutofit/>
          </a:bodyPr>
          <a:lstStyle/>
          <a:p>
            <a:r>
              <a:rPr lang="en-US" b="1" dirty="0">
                <a:effectLst>
                  <a:outerShdw blurRad="60007" dist="310007" dir="7680000" sy="30000" kx="1300200" algn="ctr" rotWithShape="0">
                    <a:prstClr val="black">
                      <a:alpha val="32000"/>
                    </a:prstClr>
                  </a:outerShdw>
                </a:effectLst>
              </a:rPr>
              <a:t>Curriculum Proposal Design</a:t>
            </a:r>
          </a:p>
        </p:txBody>
      </p:sp>
    </p:spTree>
    <p:extLst>
      <p:ext uri="{BB962C8B-B14F-4D97-AF65-F5344CB8AC3E}">
        <p14:creationId xmlns:p14="http://schemas.microsoft.com/office/powerpoint/2010/main" val="3141172560"/>
      </p:ext>
    </p:extLst>
  </p:cSld>
  <p:clrMapOvr>
    <a:masterClrMapping/>
  </p:clrMapOvr>
  <mc:AlternateContent xmlns:mc="http://schemas.openxmlformats.org/markup-compatibility/2006" xmlns:p14="http://schemas.microsoft.com/office/powerpoint/2010/main">
    <mc:Choice Requires="p14">
      <p:transition spd="slow" p14:dur="1400" advTm="7797">
        <p14:doors dir="vert"/>
      </p:transition>
    </mc:Choice>
    <mc:Fallback xmlns="">
      <p:transition spd="slow" advTm="7797">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7438"/>
            <a:ext cx="9144000" cy="740525"/>
          </a:xfrm>
        </p:spPr>
        <p:txBody>
          <a:bodyPr>
            <a:normAutofit/>
          </a:bodyPr>
          <a:lstStyle/>
          <a:p>
            <a:pPr algn="ctr"/>
            <a:r>
              <a:rPr lang="en-US" dirty="0">
                <a:solidFill>
                  <a:schemeClr val="accent4">
                    <a:lumMod val="75000"/>
                  </a:schemeClr>
                </a:solidFill>
              </a:rPr>
              <a:t>Curriculum Proposal Form </a:t>
            </a:r>
          </a:p>
        </p:txBody>
      </p:sp>
      <p:sp>
        <p:nvSpPr>
          <p:cNvPr id="5" name="TextBox 4"/>
          <p:cNvSpPr txBox="1"/>
          <p:nvPr/>
        </p:nvSpPr>
        <p:spPr>
          <a:xfrm>
            <a:off x="805344" y="942462"/>
            <a:ext cx="10519794" cy="193899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7598"/>
                </a:solidFill>
                <a:effectLst/>
                <a:uLnTx/>
                <a:uFillTx/>
                <a:latin typeface="Calibri" panose="020F0502020204030204"/>
                <a:ea typeface="+mn-ea"/>
                <a:cs typeface="+mn-cs"/>
              </a:rPr>
              <a:t>Did you know that the office of Curriculum Services will prepare a prefilled, custom proposal template for your use?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7598"/>
                </a:solidFill>
                <a:effectLst/>
                <a:uLnTx/>
                <a:uFillTx/>
                <a:latin typeface="Calibri" panose="020F0502020204030204"/>
                <a:ea typeface="+mn-ea"/>
                <a:cs typeface="+mn-cs"/>
              </a:rPr>
              <a:t>Did you know that the office of Curriculum Services will partner with its originator(s) to write the proposal narrative so that faculty may remain dedicated to focus on curricular content review, course topic analysis and current learning outcomes and assessment methods?</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286" y="3421411"/>
            <a:ext cx="2610054" cy="2053243"/>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3" name="Picture 2" descr="File:Thumbs up font awesome.svg - Wikimedia Commons"/>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042160" y="3640313"/>
            <a:ext cx="1615440" cy="1615440"/>
          </a:xfrm>
          <a:prstGeom prst="rect">
            <a:avLst/>
          </a:prstGeom>
        </p:spPr>
      </p:pic>
      <p:pic>
        <p:nvPicPr>
          <p:cNvPr id="16" name="Picture 15" descr="File:Thumbs up font awesome.svg - Wikimedia Commons"/>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8534400" y="3640313"/>
            <a:ext cx="1615440" cy="1615440"/>
          </a:xfrm>
          <a:prstGeom prst="rect">
            <a:avLst/>
          </a:prstGeom>
        </p:spPr>
      </p:pic>
    </p:spTree>
    <p:extLst>
      <p:ext uri="{BB962C8B-B14F-4D97-AF65-F5344CB8AC3E}">
        <p14:creationId xmlns:p14="http://schemas.microsoft.com/office/powerpoint/2010/main" val="36840189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8769">
        <p15:prstTrans prst="peelOff"/>
      </p:transition>
    </mc:Choice>
    <mc:Fallback xmlns="">
      <p:transition spd="slow" advTm="38769">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7438"/>
            <a:ext cx="9144000" cy="740525"/>
          </a:xfrm>
        </p:spPr>
        <p:txBody>
          <a:bodyPr>
            <a:normAutofit/>
          </a:bodyPr>
          <a:lstStyle/>
          <a:p>
            <a:pPr algn="ctr"/>
            <a:r>
              <a:rPr lang="en-US" dirty="0">
                <a:solidFill>
                  <a:schemeClr val="accent4">
                    <a:lumMod val="75000"/>
                  </a:schemeClr>
                </a:solidFill>
              </a:rPr>
              <a:t>Curriculum Proposal Form </a:t>
            </a:r>
          </a:p>
        </p:txBody>
      </p:sp>
      <p:grpSp>
        <p:nvGrpSpPr>
          <p:cNvPr id="8" name="Group 7"/>
          <p:cNvGrpSpPr/>
          <p:nvPr/>
        </p:nvGrpSpPr>
        <p:grpSpPr>
          <a:xfrm>
            <a:off x="2023370" y="1986159"/>
            <a:ext cx="4172383" cy="3884019"/>
            <a:chOff x="487622" y="530642"/>
            <a:chExt cx="5009826" cy="4320973"/>
          </a:xfrm>
        </p:grpSpPr>
        <p:pic>
          <p:nvPicPr>
            <p:cNvPr id="9" name="Picture 8"/>
            <p:cNvPicPr>
              <a:picLocks noChangeAspect="1"/>
            </p:cNvPicPr>
            <p:nvPr/>
          </p:nvPicPr>
          <p:blipFill>
            <a:blip r:embed="rId2"/>
            <a:stretch>
              <a:fillRect/>
            </a:stretch>
          </p:blipFill>
          <p:spPr>
            <a:xfrm rot="20990330">
              <a:off x="487622" y="530642"/>
              <a:ext cx="2930803" cy="3659707"/>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3"/>
            <a:stretch>
              <a:fillRect/>
            </a:stretch>
          </p:blipFill>
          <p:spPr>
            <a:xfrm rot="298218">
              <a:off x="2809650" y="1405355"/>
              <a:ext cx="2687798" cy="3446260"/>
            </a:xfrm>
            <a:prstGeom prst="rect">
              <a:avLst/>
            </a:prstGeom>
            <a:ln>
              <a:noFill/>
            </a:ln>
            <a:effectLst>
              <a:outerShdw blurRad="292100" dist="139700" dir="2700000" algn="tl" rotWithShape="0">
                <a:srgbClr val="333333">
                  <a:alpha val="65000"/>
                </a:srgbClr>
              </a:outerShdw>
            </a:effectLst>
          </p:spPr>
        </p:pic>
      </p:grpSp>
      <p:sp>
        <p:nvSpPr>
          <p:cNvPr id="11" name="TextBox 10"/>
          <p:cNvSpPr txBox="1"/>
          <p:nvPr/>
        </p:nvSpPr>
        <p:spPr>
          <a:xfrm>
            <a:off x="6669578" y="1845579"/>
            <a:ext cx="3915296" cy="38114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i="0" u="sng" strike="noStrike" kern="1200" cap="none" spc="0" normalizeH="0" baseline="0" noProof="0" dirty="0">
                <a:ln>
                  <a:noFill/>
                </a:ln>
                <a:solidFill>
                  <a:srgbClr val="8064A2">
                    <a:lumMod val="75000"/>
                  </a:srgbClr>
                </a:solidFill>
                <a:effectLst/>
                <a:uLnTx/>
                <a:uFillTx/>
                <a:latin typeface="Calibri" panose="020F0502020204030204" pitchFamily="34" charset="0"/>
                <a:ea typeface="+mn-ea"/>
                <a:cs typeface="Calibri" panose="020F0502020204030204" pitchFamily="34" charset="0"/>
              </a:rPr>
              <a:t>Table of Contents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Proposal Background and Summary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Program Information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Program Accreditation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Program Funding and Reporting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Program Page (College Catalog)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Course Information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Course Outline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Addenda: Business and Industry Leadership Team (BILT)  and Faculty Support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Signatures </a:t>
            </a:r>
          </a:p>
        </p:txBody>
      </p:sp>
      <p:sp>
        <p:nvSpPr>
          <p:cNvPr id="12" name="TextBox 11"/>
          <p:cNvSpPr txBox="1"/>
          <p:nvPr/>
        </p:nvSpPr>
        <p:spPr>
          <a:xfrm>
            <a:off x="1752338" y="896674"/>
            <a:ext cx="8628611" cy="8771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007598"/>
                </a:solidFill>
                <a:effectLst/>
                <a:uLnTx/>
                <a:uFillTx/>
                <a:latin typeface="Calibri" panose="020F0502020204030204"/>
                <a:ea typeface="+mn-ea"/>
                <a:cs typeface="+mn-cs"/>
              </a:rPr>
              <a:t>A dedicated member of the Curriculum Services team will partner with you throughout the process to ensure all areas of the proposal form are complete and any concerns or questions are addressed in a timely and sufficient manner.</a:t>
            </a:r>
          </a:p>
        </p:txBody>
      </p:sp>
    </p:spTree>
    <p:extLst>
      <p:ext uri="{BB962C8B-B14F-4D97-AF65-F5344CB8AC3E}">
        <p14:creationId xmlns:p14="http://schemas.microsoft.com/office/powerpoint/2010/main" val="1084173171"/>
      </p:ext>
    </p:extLst>
  </p:cSld>
  <p:clrMapOvr>
    <a:masterClrMapping/>
  </p:clrMapOvr>
  <mc:AlternateContent xmlns:mc="http://schemas.openxmlformats.org/markup-compatibility/2006" xmlns:p14="http://schemas.microsoft.com/office/powerpoint/2010/main">
    <mc:Choice Requires="p14">
      <p:transition spd="slow" p14:dur="1600" advTm="53077">
        <p14:gallery dir="l"/>
      </p:transition>
    </mc:Choice>
    <mc:Fallback xmlns="">
      <p:transition spd="slow" advTm="53077">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7438"/>
            <a:ext cx="9144000" cy="740525"/>
          </a:xfrm>
        </p:spPr>
        <p:txBody>
          <a:bodyPr>
            <a:normAutofit/>
          </a:bodyPr>
          <a:lstStyle/>
          <a:p>
            <a:pPr algn="ctr"/>
            <a:r>
              <a:rPr lang="en-US" dirty="0">
                <a:solidFill>
                  <a:schemeClr val="accent4">
                    <a:lumMod val="75000"/>
                  </a:schemeClr>
                </a:solidFill>
              </a:rPr>
              <a:t>Program Information</a:t>
            </a:r>
          </a:p>
        </p:txBody>
      </p:sp>
      <p:sp>
        <p:nvSpPr>
          <p:cNvPr id="11" name="TextBox 10"/>
          <p:cNvSpPr txBox="1"/>
          <p:nvPr/>
        </p:nvSpPr>
        <p:spPr>
          <a:xfrm>
            <a:off x="6337069" y="1380323"/>
            <a:ext cx="3915296" cy="42683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i="0" u="sng"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Key Highlights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Basic program and “school of” information is required.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Most responses are based on the standards set forth by the FLDOE.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Many sections are prefilled by Curriculum Services on behalf of proposal originator.</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New or significantly modified program must include Business and Industry Leadership Team (BILT) minutes.</a:t>
            </a:r>
          </a:p>
        </p:txBody>
      </p:sp>
      <p:pic>
        <p:nvPicPr>
          <p:cNvPr id="7" name="Picture 6"/>
          <p:cNvPicPr>
            <a:picLocks noChangeAspect="1"/>
          </p:cNvPicPr>
          <p:nvPr/>
        </p:nvPicPr>
        <p:blipFill>
          <a:blip r:embed="rId2"/>
          <a:stretch>
            <a:fillRect/>
          </a:stretch>
        </p:blipFill>
        <p:spPr>
          <a:xfrm>
            <a:off x="1945481" y="1380323"/>
            <a:ext cx="3841692" cy="40562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43733276"/>
      </p:ext>
    </p:extLst>
  </p:cSld>
  <p:clrMapOvr>
    <a:masterClrMapping/>
  </p:clrMapOvr>
  <mc:AlternateContent xmlns:mc="http://schemas.openxmlformats.org/markup-compatibility/2006" xmlns:p14="http://schemas.microsoft.com/office/powerpoint/2010/main">
    <mc:Choice Requires="p14">
      <p:transition spd="slow" p14:dur="1600" advTm="52453">
        <p14:gallery dir="l"/>
      </p:transition>
    </mc:Choice>
    <mc:Fallback xmlns="">
      <p:transition spd="slow" advTm="52453">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7438"/>
            <a:ext cx="9144000" cy="740525"/>
          </a:xfrm>
        </p:spPr>
        <p:txBody>
          <a:bodyPr>
            <a:normAutofit/>
          </a:bodyPr>
          <a:lstStyle/>
          <a:p>
            <a:pPr algn="ctr"/>
            <a:r>
              <a:rPr lang="en-US" dirty="0">
                <a:solidFill>
                  <a:schemeClr val="accent4">
                    <a:lumMod val="75000"/>
                  </a:schemeClr>
                </a:solidFill>
              </a:rPr>
              <a:t>Student Impact</a:t>
            </a:r>
          </a:p>
        </p:txBody>
      </p:sp>
      <p:sp>
        <p:nvSpPr>
          <p:cNvPr id="11" name="TextBox 10"/>
          <p:cNvSpPr txBox="1"/>
          <p:nvPr/>
        </p:nvSpPr>
        <p:spPr>
          <a:xfrm>
            <a:off x="6337069" y="1729458"/>
            <a:ext cx="3915296" cy="39164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i="0" u="sng"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Key Highlights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When a program and/or course is modified, currently enrolled and/or past term students may be affected.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Goal is to minimize disruption to students to avoid an overage or underage of credit or clock hours.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Curriculum Services can assist with planning a teach-out period or staggering implementation terms.</a:t>
            </a:r>
          </a:p>
        </p:txBody>
      </p:sp>
      <p:pic>
        <p:nvPicPr>
          <p:cNvPr id="4" name="Picture 3"/>
          <p:cNvPicPr>
            <a:picLocks noChangeAspect="1"/>
          </p:cNvPicPr>
          <p:nvPr/>
        </p:nvPicPr>
        <p:blipFill>
          <a:blip r:embed="rId2"/>
          <a:stretch>
            <a:fillRect/>
          </a:stretch>
        </p:blipFill>
        <p:spPr>
          <a:xfrm>
            <a:off x="1919287" y="1729457"/>
            <a:ext cx="3894080" cy="4142984"/>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781695" y="1065639"/>
            <a:ext cx="8628611"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007598"/>
                </a:solidFill>
                <a:effectLst/>
                <a:uLnTx/>
                <a:uFillTx/>
                <a:latin typeface="Calibri" panose="020F0502020204030204"/>
                <a:ea typeface="+mn-ea"/>
                <a:cs typeface="+mn-cs"/>
              </a:rPr>
              <a:t>One of the most critical components of successful proposal development </a:t>
            </a:r>
            <a:br>
              <a:rPr kumimoji="0" lang="en-US" sz="1700" b="1" i="0" u="none" strike="noStrike" kern="1200" cap="none" spc="0" normalizeH="0" baseline="0" noProof="0" dirty="0">
                <a:ln>
                  <a:noFill/>
                </a:ln>
                <a:solidFill>
                  <a:srgbClr val="007598"/>
                </a:solidFill>
                <a:effectLst/>
                <a:uLnTx/>
                <a:uFillTx/>
                <a:latin typeface="Calibri" panose="020F0502020204030204"/>
                <a:ea typeface="+mn-ea"/>
                <a:cs typeface="+mn-cs"/>
              </a:rPr>
            </a:br>
            <a:r>
              <a:rPr kumimoji="0" lang="en-US" sz="1700" b="1" i="0" u="none" strike="noStrike" kern="1200" cap="none" spc="0" normalizeH="0" baseline="0" noProof="0" dirty="0">
                <a:ln>
                  <a:noFill/>
                </a:ln>
                <a:solidFill>
                  <a:srgbClr val="007598"/>
                </a:solidFill>
                <a:effectLst/>
                <a:uLnTx/>
                <a:uFillTx/>
                <a:latin typeface="Calibri" panose="020F0502020204030204"/>
                <a:ea typeface="+mn-ea"/>
                <a:cs typeface="+mn-cs"/>
              </a:rPr>
              <a:t>is a thoughtful analysis of the student impact.</a:t>
            </a:r>
          </a:p>
        </p:txBody>
      </p:sp>
    </p:spTree>
    <p:extLst>
      <p:ext uri="{BB962C8B-B14F-4D97-AF65-F5344CB8AC3E}">
        <p14:creationId xmlns:p14="http://schemas.microsoft.com/office/powerpoint/2010/main" val="939812637"/>
      </p:ext>
    </p:extLst>
  </p:cSld>
  <p:clrMapOvr>
    <a:masterClrMapping/>
  </p:clrMapOvr>
  <mc:AlternateContent xmlns:mc="http://schemas.openxmlformats.org/markup-compatibility/2006" xmlns:p14="http://schemas.microsoft.com/office/powerpoint/2010/main">
    <mc:Choice Requires="p14">
      <p:transition spd="slow" p14:dur="1600" advTm="58438">
        <p14:gallery dir="l"/>
      </p:transition>
    </mc:Choice>
    <mc:Fallback xmlns="">
      <p:transition spd="slow" advTm="58438">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7438"/>
            <a:ext cx="9144000" cy="740525"/>
          </a:xfrm>
        </p:spPr>
        <p:txBody>
          <a:bodyPr>
            <a:normAutofit/>
          </a:bodyPr>
          <a:lstStyle/>
          <a:p>
            <a:pPr algn="ctr"/>
            <a:r>
              <a:rPr lang="en-US" dirty="0">
                <a:solidFill>
                  <a:schemeClr val="accent4">
                    <a:lumMod val="75000"/>
                  </a:schemeClr>
                </a:solidFill>
              </a:rPr>
              <a:t>College Catalog Program Page</a:t>
            </a:r>
          </a:p>
        </p:txBody>
      </p:sp>
      <p:sp>
        <p:nvSpPr>
          <p:cNvPr id="11" name="TextBox 10"/>
          <p:cNvSpPr txBox="1"/>
          <p:nvPr/>
        </p:nvSpPr>
        <p:spPr>
          <a:xfrm>
            <a:off x="6337069" y="1729457"/>
            <a:ext cx="3915296" cy="23467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i="0" u="sng"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Editing Conventions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700" b="0" i="0" u="none" strike="sng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Strikethrough </a:t>
            </a:r>
            <a:r>
              <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feature to omit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Red font </a:t>
            </a:r>
            <a:r>
              <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to add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For additions, </a:t>
            </a:r>
            <a:r>
              <a:rPr kumimoji="0" lang="en-US" sz="1700" b="0" i="1" u="sng"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please avoid </a:t>
            </a:r>
            <a:r>
              <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using the </a:t>
            </a:r>
            <a:r>
              <a:rPr kumimoji="0" lang="en-US" sz="1700" b="0" i="0" u="none" strike="noStrike" kern="1200" cap="none" spc="0" normalizeH="0" baseline="0" noProof="0" dirty="0">
                <a:ln>
                  <a:noFill/>
                </a:ln>
                <a:solidFill>
                  <a:srgbClr val="FFFF00"/>
                </a:solidFill>
                <a:effectLst/>
                <a:uLnTx/>
                <a:uFillTx/>
                <a:latin typeface="Calibri" panose="020F0502020204030204" pitchFamily="34" charset="0"/>
                <a:ea typeface="+mn-ea"/>
                <a:cs typeface="Calibri" panose="020F0502020204030204" pitchFamily="34" charset="0"/>
              </a:rPr>
              <a:t>yellow highlight </a:t>
            </a:r>
            <a:r>
              <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feature as it is difficult to read when printing in black and white.</a:t>
            </a:r>
          </a:p>
        </p:txBody>
      </p:sp>
      <p:sp>
        <p:nvSpPr>
          <p:cNvPr id="6" name="TextBox 5"/>
          <p:cNvSpPr txBox="1"/>
          <p:nvPr/>
        </p:nvSpPr>
        <p:spPr>
          <a:xfrm>
            <a:off x="1790008" y="1196739"/>
            <a:ext cx="8628611" cy="3539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007598"/>
                </a:solidFill>
                <a:effectLst/>
                <a:uLnTx/>
                <a:uFillTx/>
                <a:latin typeface="Calibri" panose="020F0502020204030204"/>
                <a:ea typeface="+mn-ea"/>
                <a:cs typeface="+mn-cs"/>
              </a:rPr>
              <a:t>Alert: </a:t>
            </a:r>
            <a:r>
              <a:rPr kumimoji="0" lang="en-US" sz="1700" b="1" i="0" u="sng" strike="noStrike" kern="1200" cap="none" spc="0" normalizeH="0" baseline="0" noProof="0" dirty="0">
                <a:ln>
                  <a:noFill/>
                </a:ln>
                <a:solidFill>
                  <a:srgbClr val="FF0000"/>
                </a:solidFill>
                <a:effectLst/>
                <a:uLnTx/>
                <a:uFillTx/>
                <a:latin typeface="Calibri" panose="020F0502020204030204"/>
                <a:ea typeface="+mn-ea"/>
                <a:cs typeface="+mn-cs"/>
              </a:rPr>
              <a:t>do not use </a:t>
            </a:r>
            <a:r>
              <a:rPr kumimoji="0" lang="en-US" sz="1700" b="1" i="0" u="none" strike="noStrike" kern="1200" cap="none" spc="0" normalizeH="0" baseline="0" noProof="0" dirty="0">
                <a:ln>
                  <a:noFill/>
                </a:ln>
                <a:solidFill>
                  <a:srgbClr val="007598"/>
                </a:solidFill>
                <a:effectLst/>
                <a:uLnTx/>
                <a:uFillTx/>
                <a:latin typeface="Calibri" panose="020F0502020204030204"/>
                <a:ea typeface="+mn-ea"/>
                <a:cs typeface="+mn-cs"/>
              </a:rPr>
              <a:t>TRACK CHANGES.  Proposal submissions </a:t>
            </a:r>
            <a:r>
              <a:rPr kumimoji="0" lang="en-US" sz="1700" b="1" i="0" u="sng" strike="noStrike" kern="1200" cap="none" spc="0" normalizeH="0" baseline="0" noProof="0" dirty="0">
                <a:ln>
                  <a:noFill/>
                </a:ln>
                <a:solidFill>
                  <a:srgbClr val="FF0000"/>
                </a:solidFill>
                <a:effectLst/>
                <a:uLnTx/>
                <a:uFillTx/>
                <a:latin typeface="Calibri" panose="020F0502020204030204"/>
                <a:ea typeface="+mn-ea"/>
                <a:cs typeface="+mn-cs"/>
              </a:rPr>
              <a:t>are not accepted </a:t>
            </a:r>
            <a:r>
              <a:rPr kumimoji="0" lang="en-US" sz="1700" b="1" i="0" u="none" strike="noStrike" kern="1200" cap="none" spc="0" normalizeH="0" baseline="0" noProof="0" dirty="0">
                <a:ln>
                  <a:noFill/>
                </a:ln>
                <a:solidFill>
                  <a:srgbClr val="007598"/>
                </a:solidFill>
                <a:effectLst/>
                <a:uLnTx/>
                <a:uFillTx/>
                <a:latin typeface="Calibri" panose="020F0502020204030204"/>
                <a:ea typeface="+mn-ea"/>
                <a:cs typeface="+mn-cs"/>
              </a:rPr>
              <a:t>in this format</a:t>
            </a:r>
          </a:p>
        </p:txBody>
      </p:sp>
      <p:pic>
        <p:nvPicPr>
          <p:cNvPr id="7" name="Picture 6"/>
          <p:cNvPicPr>
            <a:picLocks noChangeAspect="1"/>
          </p:cNvPicPr>
          <p:nvPr/>
        </p:nvPicPr>
        <p:blipFill>
          <a:blip r:embed="rId2"/>
          <a:stretch>
            <a:fillRect/>
          </a:stretch>
        </p:blipFill>
        <p:spPr>
          <a:xfrm>
            <a:off x="1919287" y="1729458"/>
            <a:ext cx="3894080" cy="4148053"/>
          </a:xfrm>
          <a:prstGeom prst="rect">
            <a:avLst/>
          </a:prstGeom>
          <a:ln>
            <a:noFill/>
          </a:ln>
          <a:effectLst>
            <a:outerShdw blurRad="292100" dist="139700" dir="2700000" algn="tl" rotWithShape="0">
              <a:srgbClr val="333333">
                <a:alpha val="65000"/>
              </a:srgbClr>
            </a:outerShdw>
          </a:effectLst>
        </p:spPr>
      </p:pic>
      <p:pic>
        <p:nvPicPr>
          <p:cNvPr id="3" name="Picture 2" descr="Pencil White Background Images | All White Backgroun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5670" y="4076253"/>
            <a:ext cx="3458095" cy="1729048"/>
          </a:xfrm>
          <a:prstGeom prst="rect">
            <a:avLst/>
          </a:prstGeom>
        </p:spPr>
      </p:pic>
    </p:spTree>
    <p:extLst>
      <p:ext uri="{BB962C8B-B14F-4D97-AF65-F5344CB8AC3E}">
        <p14:creationId xmlns:p14="http://schemas.microsoft.com/office/powerpoint/2010/main" val="118296542"/>
      </p:ext>
    </p:extLst>
  </p:cSld>
  <p:clrMapOvr>
    <a:masterClrMapping/>
  </p:clrMapOvr>
  <mc:AlternateContent xmlns:mc="http://schemas.openxmlformats.org/markup-compatibility/2006" xmlns:p14="http://schemas.microsoft.com/office/powerpoint/2010/main">
    <mc:Choice Requires="p14">
      <p:transition spd="slow" p14:dur="1600" advTm="51434">
        <p14:gallery dir="l"/>
      </p:transition>
    </mc:Choice>
    <mc:Fallback xmlns="">
      <p:transition spd="slow" advTm="51434">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7438"/>
            <a:ext cx="9144000" cy="740525"/>
          </a:xfrm>
        </p:spPr>
        <p:txBody>
          <a:bodyPr>
            <a:normAutofit/>
          </a:bodyPr>
          <a:lstStyle/>
          <a:p>
            <a:pPr algn="ctr"/>
            <a:r>
              <a:rPr lang="en-US" dirty="0">
                <a:solidFill>
                  <a:schemeClr val="accent4">
                    <a:lumMod val="75000"/>
                  </a:schemeClr>
                </a:solidFill>
              </a:rPr>
              <a:t>Course Information</a:t>
            </a:r>
          </a:p>
        </p:txBody>
      </p:sp>
      <p:sp>
        <p:nvSpPr>
          <p:cNvPr id="11" name="TextBox 10"/>
          <p:cNvSpPr txBox="1"/>
          <p:nvPr/>
        </p:nvSpPr>
        <p:spPr>
          <a:xfrm>
            <a:off x="6337069" y="1380324"/>
            <a:ext cx="3915296" cy="39164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i="0" u="sng"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Key Highlights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Basic course information is required including prefix, number, title, and effective term.</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All courses listed should include a corresponding course outline with changes clearly documented.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Course outlines are prefilled by Curriculum Services on behalf of proposal originator.</a:t>
            </a:r>
          </a:p>
        </p:txBody>
      </p:sp>
      <p:pic>
        <p:nvPicPr>
          <p:cNvPr id="3" name="Picture 2"/>
          <p:cNvPicPr>
            <a:picLocks noChangeAspect="1"/>
          </p:cNvPicPr>
          <p:nvPr/>
        </p:nvPicPr>
        <p:blipFill>
          <a:blip r:embed="rId2"/>
          <a:stretch>
            <a:fillRect/>
          </a:stretch>
        </p:blipFill>
        <p:spPr>
          <a:xfrm>
            <a:off x="1795852" y="1017962"/>
            <a:ext cx="4391588" cy="4813690"/>
          </a:xfrm>
          <a:prstGeom prst="rect">
            <a:avLst/>
          </a:prstGeom>
        </p:spPr>
      </p:pic>
    </p:spTree>
    <p:extLst>
      <p:ext uri="{BB962C8B-B14F-4D97-AF65-F5344CB8AC3E}">
        <p14:creationId xmlns:p14="http://schemas.microsoft.com/office/powerpoint/2010/main" val="3697208276"/>
      </p:ext>
    </p:extLst>
  </p:cSld>
  <p:clrMapOvr>
    <a:masterClrMapping/>
  </p:clrMapOvr>
  <mc:AlternateContent xmlns:mc="http://schemas.openxmlformats.org/markup-compatibility/2006" xmlns:p14="http://schemas.microsoft.com/office/powerpoint/2010/main">
    <mc:Choice Requires="p14">
      <p:transition spd="slow" p14:dur="1250" advTm="81493">
        <p14:switch dir="r"/>
      </p:transition>
    </mc:Choice>
    <mc:Fallback xmlns="">
      <p:transition spd="slow" advTm="81493">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7438"/>
            <a:ext cx="9144000" cy="740525"/>
          </a:xfrm>
        </p:spPr>
        <p:txBody>
          <a:bodyPr/>
          <a:lstStyle/>
          <a:p>
            <a:pPr algn="ctr"/>
            <a:r>
              <a:rPr lang="en-US" dirty="0">
                <a:solidFill>
                  <a:schemeClr val="accent4">
                    <a:lumMod val="75000"/>
                  </a:schemeClr>
                </a:solidFill>
              </a:rPr>
              <a:t>Course Outline</a:t>
            </a:r>
          </a:p>
        </p:txBody>
      </p:sp>
      <p:sp>
        <p:nvSpPr>
          <p:cNvPr id="5" name="TextBox 4"/>
          <p:cNvSpPr txBox="1"/>
          <p:nvPr/>
        </p:nvSpPr>
        <p:spPr>
          <a:xfrm>
            <a:off x="1790008" y="1113906"/>
            <a:ext cx="8628611"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007598"/>
                </a:solidFill>
                <a:effectLst/>
                <a:uLnTx/>
                <a:uFillTx/>
                <a:latin typeface="Calibri" panose="020F0502020204030204"/>
                <a:ea typeface="+mn-ea"/>
                <a:cs typeface="+mn-cs"/>
              </a:rPr>
              <a:t>Each course offered by the College includes an official course outline. </a:t>
            </a:r>
            <a:br>
              <a:rPr kumimoji="0" lang="en-US" sz="1700" b="1" i="0" u="none" strike="noStrike" kern="1200" cap="none" spc="0" normalizeH="0" baseline="0" noProof="0" dirty="0">
                <a:ln>
                  <a:noFill/>
                </a:ln>
                <a:solidFill>
                  <a:srgbClr val="007598"/>
                </a:solidFill>
                <a:effectLst/>
                <a:uLnTx/>
                <a:uFillTx/>
                <a:latin typeface="Calibri" panose="020F0502020204030204"/>
                <a:ea typeface="+mn-ea"/>
                <a:cs typeface="+mn-cs"/>
              </a:rPr>
            </a:br>
            <a:r>
              <a:rPr kumimoji="0" lang="en-US" sz="1700" b="1" i="0" u="none" strike="noStrike" kern="1200" cap="none" spc="0" normalizeH="0" baseline="0" noProof="0" dirty="0">
                <a:ln>
                  <a:noFill/>
                </a:ln>
                <a:solidFill>
                  <a:srgbClr val="007598"/>
                </a:solidFill>
                <a:effectLst/>
                <a:uLnTx/>
                <a:uFillTx/>
                <a:latin typeface="Calibri" panose="020F0502020204030204"/>
                <a:ea typeface="+mn-ea"/>
                <a:cs typeface="+mn-cs"/>
              </a:rPr>
              <a:t>The office of Curriculum Services serves as the official record keeper for all course outlines.  </a:t>
            </a:r>
          </a:p>
        </p:txBody>
      </p:sp>
      <p:sp>
        <p:nvSpPr>
          <p:cNvPr id="6" name="TextBox 5"/>
          <p:cNvSpPr txBox="1"/>
          <p:nvPr/>
        </p:nvSpPr>
        <p:spPr>
          <a:xfrm>
            <a:off x="2066188" y="1934664"/>
            <a:ext cx="8379229" cy="3862596"/>
          </a:xfrm>
          <a:prstGeom prst="rect">
            <a:avLst/>
          </a:prstGeom>
          <a:noFill/>
        </p:spPr>
        <p:txBody>
          <a:bodyPr wrap="square" numCol="1" rtlCol="0">
            <a:spAutoFit/>
          </a:bodyPr>
          <a:lstStyle/>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Course Number</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Course Title</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Prerequisite(s)</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Corequisite(s)</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Condition(s)</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Credit Hours</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Contact Hours/Week</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Contact Hour Breakdown</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Faculty Workload Points</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Standardized Class Size Allocation</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Suggested Texts</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Topics per Contact Hour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endParaRPr>
          </a:p>
        </p:txBody>
      </p:sp>
      <p:pic>
        <p:nvPicPr>
          <p:cNvPr id="4" name="Picture 3" descr="Adoption: Divinely Inspired and Culturally Informed - By ..."/>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736081" y="2168513"/>
            <a:ext cx="2868654" cy="28606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26890388"/>
      </p:ext>
    </p:extLst>
  </p:cSld>
  <p:clrMapOvr>
    <a:masterClrMapping/>
  </p:clrMapOvr>
  <mc:AlternateContent xmlns:mc="http://schemas.openxmlformats.org/markup-compatibility/2006" xmlns:p14="http://schemas.microsoft.com/office/powerpoint/2010/main">
    <mc:Choice Requires="p14">
      <p:transition spd="slow" p14:dur="1250" advTm="65891">
        <p14:switch dir="r"/>
      </p:transition>
    </mc:Choice>
    <mc:Fallback xmlns="">
      <p:transition spd="slow" advTm="65891">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7438"/>
            <a:ext cx="9144000" cy="740525"/>
          </a:xfrm>
        </p:spPr>
        <p:txBody>
          <a:bodyPr/>
          <a:lstStyle/>
          <a:p>
            <a:pPr algn="ctr"/>
            <a:r>
              <a:rPr lang="en-US" dirty="0">
                <a:solidFill>
                  <a:schemeClr val="accent4">
                    <a:lumMod val="75000"/>
                  </a:schemeClr>
                </a:solidFill>
              </a:rPr>
              <a:t>Course Outline</a:t>
            </a:r>
          </a:p>
        </p:txBody>
      </p:sp>
      <p:pic>
        <p:nvPicPr>
          <p:cNvPr id="5" name="Picture 4">
            <a:extLst>
              <a:ext uri="{FF2B5EF4-FFF2-40B4-BE49-F238E27FC236}">
                <a16:creationId xmlns:a16="http://schemas.microsoft.com/office/drawing/2014/main" id="{FE75B8F7-CE76-4A7E-87ED-2CCD56919B91}"/>
              </a:ext>
            </a:extLst>
          </p:cNvPr>
          <p:cNvPicPr>
            <a:picLocks noChangeAspect="1"/>
          </p:cNvPicPr>
          <p:nvPr/>
        </p:nvPicPr>
        <p:blipFill>
          <a:blip r:embed="rId2"/>
          <a:stretch>
            <a:fillRect/>
          </a:stretch>
        </p:blipFill>
        <p:spPr>
          <a:xfrm>
            <a:off x="1601639" y="1196296"/>
            <a:ext cx="9005977" cy="4031313"/>
          </a:xfrm>
          <a:prstGeom prst="rect">
            <a:avLst/>
          </a:prstGeom>
        </p:spPr>
      </p:pic>
    </p:spTree>
    <p:extLst>
      <p:ext uri="{BB962C8B-B14F-4D97-AF65-F5344CB8AC3E}">
        <p14:creationId xmlns:p14="http://schemas.microsoft.com/office/powerpoint/2010/main" val="3300716187"/>
      </p:ext>
    </p:extLst>
  </p:cSld>
  <p:clrMapOvr>
    <a:masterClrMapping/>
  </p:clrMapOvr>
  <mc:AlternateContent xmlns:mc="http://schemas.openxmlformats.org/markup-compatibility/2006" xmlns:p14="http://schemas.microsoft.com/office/powerpoint/2010/main">
    <mc:Choice Requires="p14">
      <p:transition spd="slow" p14:dur="1250" advTm="127883">
        <p14:switch dir="r"/>
      </p:transition>
    </mc:Choice>
    <mc:Fallback xmlns="">
      <p:transition spd="slow" advTm="127883">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7438"/>
            <a:ext cx="9144000" cy="740525"/>
          </a:xfrm>
        </p:spPr>
        <p:txBody>
          <a:bodyPr>
            <a:normAutofit/>
          </a:bodyPr>
          <a:lstStyle/>
          <a:p>
            <a:pPr algn="ctr"/>
            <a:r>
              <a:rPr lang="en-US" sz="3700" dirty="0">
                <a:solidFill>
                  <a:schemeClr val="accent4">
                    <a:lumMod val="75000"/>
                  </a:schemeClr>
                </a:solidFill>
              </a:rPr>
              <a:t>Course Learning Outcomes and Assessment</a:t>
            </a:r>
          </a:p>
        </p:txBody>
      </p:sp>
      <p:sp>
        <p:nvSpPr>
          <p:cNvPr id="7" name="TextBox 6"/>
          <p:cNvSpPr txBox="1"/>
          <p:nvPr/>
        </p:nvSpPr>
        <p:spPr>
          <a:xfrm>
            <a:off x="2066188" y="1934665"/>
            <a:ext cx="8379229" cy="1554272"/>
          </a:xfrm>
          <a:prstGeom prst="rect">
            <a:avLst/>
          </a:prstGeom>
          <a:noFill/>
        </p:spPr>
        <p:txBody>
          <a:bodyPr wrap="square" numCol="1" rtlCol="0">
            <a:spAutoFit/>
          </a:bodyPr>
          <a:lstStyle/>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Type of Course</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General Education Discipline Area</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Learning Outcomes</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Type of Outcomes</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Method of Assessment</a:t>
            </a:r>
            <a:endPar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extBox 7"/>
          <p:cNvSpPr txBox="1"/>
          <p:nvPr/>
        </p:nvSpPr>
        <p:spPr>
          <a:xfrm>
            <a:off x="1790008" y="1113906"/>
            <a:ext cx="8628611"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007598"/>
                </a:solidFill>
                <a:effectLst/>
                <a:uLnTx/>
                <a:uFillTx/>
                <a:latin typeface="Calibri" panose="020F0502020204030204"/>
                <a:ea typeface="+mn-ea"/>
                <a:cs typeface="+mn-cs"/>
              </a:rPr>
              <a:t>Most courses offered by the College include a course learning outcomes and assessment (CLOA) form attached to the official course outline.  </a:t>
            </a:r>
          </a:p>
        </p:txBody>
      </p:sp>
      <p:pic>
        <p:nvPicPr>
          <p:cNvPr id="3" name="Picture 2"/>
          <p:cNvPicPr>
            <a:picLocks noChangeAspect="1"/>
          </p:cNvPicPr>
          <p:nvPr/>
        </p:nvPicPr>
        <p:blipFill>
          <a:blip r:embed="rId2"/>
          <a:stretch>
            <a:fillRect/>
          </a:stretch>
        </p:blipFill>
        <p:spPr>
          <a:xfrm>
            <a:off x="6775600" y="2362200"/>
            <a:ext cx="2693329" cy="2681359"/>
          </a:xfrm>
          <a:prstGeom prst="rect">
            <a:avLst/>
          </a:prstGeom>
        </p:spPr>
      </p:pic>
      <p:sp>
        <p:nvSpPr>
          <p:cNvPr id="9" name="TextBox 8">
            <a:extLst>
              <a:ext uri="{FF2B5EF4-FFF2-40B4-BE49-F238E27FC236}">
                <a16:creationId xmlns:a16="http://schemas.microsoft.com/office/drawing/2014/main" id="{CD985718-9EBD-4AA4-BE86-A890F4EE32B3}"/>
              </a:ext>
            </a:extLst>
          </p:cNvPr>
          <p:cNvSpPr txBox="1"/>
          <p:nvPr/>
        </p:nvSpPr>
        <p:spPr>
          <a:xfrm>
            <a:off x="190772" y="3887458"/>
            <a:ext cx="5608340" cy="169277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0" b="1" i="1" u="sng" strike="noStrike" kern="1200" cap="none" spc="60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Important Note:</a:t>
            </a: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1700" b="0" i="1"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br>
            <a:r>
              <a:rPr kumimoji="0" lang="en-US" sz="1700" b="0" i="1"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The office of Curriculum Services regularly partners with the office of Institutional Effectiveness and Advancement to ensure curricular compliance with current discipline, program and/or course related outcomes and assessment methods. </a:t>
            </a:r>
          </a:p>
        </p:txBody>
      </p:sp>
      <p:pic>
        <p:nvPicPr>
          <p:cNvPr id="6" name="Picture 5">
            <a:extLst>
              <a:ext uri="{FF2B5EF4-FFF2-40B4-BE49-F238E27FC236}">
                <a16:creationId xmlns:a16="http://schemas.microsoft.com/office/drawing/2014/main" id="{018AF545-0B30-4921-92E2-CC628230A08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0542311">
            <a:off x="641642" y="3651962"/>
            <a:ext cx="782274" cy="782274"/>
          </a:xfrm>
          <a:prstGeom prst="rect">
            <a:avLst/>
          </a:prstGeom>
        </p:spPr>
      </p:pic>
      <p:pic>
        <p:nvPicPr>
          <p:cNvPr id="10" name="Picture 9">
            <a:extLst>
              <a:ext uri="{FF2B5EF4-FFF2-40B4-BE49-F238E27FC236}">
                <a16:creationId xmlns:a16="http://schemas.microsoft.com/office/drawing/2014/main" id="{13E917D9-E6AF-4B28-8B15-8335E9E578E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963432">
            <a:off x="4534043" y="3651963"/>
            <a:ext cx="782274" cy="782274"/>
          </a:xfrm>
          <a:prstGeom prst="rect">
            <a:avLst/>
          </a:prstGeom>
        </p:spPr>
      </p:pic>
    </p:spTree>
    <p:extLst>
      <p:ext uri="{BB962C8B-B14F-4D97-AF65-F5344CB8AC3E}">
        <p14:creationId xmlns:p14="http://schemas.microsoft.com/office/powerpoint/2010/main" val="1300784534"/>
      </p:ext>
    </p:extLst>
  </p:cSld>
  <p:clrMapOvr>
    <a:masterClrMapping/>
  </p:clrMapOvr>
  <mc:AlternateContent xmlns:mc="http://schemas.openxmlformats.org/markup-compatibility/2006" xmlns:p14="http://schemas.microsoft.com/office/powerpoint/2010/main">
    <mc:Choice Requires="p14">
      <p:transition spd="slow" p14:dur="1250" advTm="29350">
        <p14:switch dir="r"/>
      </p:transition>
    </mc:Choice>
    <mc:Fallback xmlns="">
      <p:transition spd="slow" advTm="2935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7438"/>
            <a:ext cx="9144000" cy="740525"/>
          </a:xfrm>
        </p:spPr>
        <p:txBody>
          <a:bodyPr/>
          <a:lstStyle/>
          <a:p>
            <a:pPr algn="ctr"/>
            <a:r>
              <a:rPr lang="en-US" dirty="0">
                <a:solidFill>
                  <a:schemeClr val="accent4">
                    <a:lumMod val="75000"/>
                  </a:schemeClr>
                </a:solidFill>
              </a:rPr>
              <a:t>Presentation Highlights </a:t>
            </a:r>
          </a:p>
        </p:txBody>
      </p:sp>
      <p:sp>
        <p:nvSpPr>
          <p:cNvPr id="5" name="TextBox 4"/>
          <p:cNvSpPr txBox="1"/>
          <p:nvPr/>
        </p:nvSpPr>
        <p:spPr>
          <a:xfrm>
            <a:off x="1790008" y="1113906"/>
            <a:ext cx="8628611" cy="615553"/>
          </a:xfrm>
          <a:prstGeom prst="rect">
            <a:avLst/>
          </a:prstGeom>
          <a:noFill/>
        </p:spPr>
        <p:txBody>
          <a:bodyPr wrap="square" rtlCol="0">
            <a:spAutoFit/>
          </a:bodyPr>
          <a:lstStyle/>
          <a:p>
            <a:pPr algn="ctr"/>
            <a:r>
              <a:rPr lang="en-US" sz="1700" b="1" dirty="0">
                <a:solidFill>
                  <a:srgbClr val="007598"/>
                </a:solidFill>
                <a:latin typeface="Calibri" panose="020F0502020204030204"/>
              </a:rPr>
              <a:t>The goal of this presentation is to serve as a helpful guide to successfully navigate the  curriculum process from development to implementation.</a:t>
            </a:r>
          </a:p>
        </p:txBody>
      </p:sp>
      <p:sp>
        <p:nvSpPr>
          <p:cNvPr id="6" name="TextBox 5"/>
          <p:cNvSpPr txBox="1"/>
          <p:nvPr/>
        </p:nvSpPr>
        <p:spPr>
          <a:xfrm>
            <a:off x="1790007" y="1859850"/>
            <a:ext cx="8628611" cy="1661993"/>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srgbClr val="4BACC6">
                    <a:lumMod val="75000"/>
                  </a:srgbClr>
                </a:solidFill>
                <a:latin typeface="Calibri" panose="020F0502020204030204" pitchFamily="34" charset="0"/>
                <a:cs typeface="Calibri" panose="020F0502020204030204" pitchFamily="34" charset="0"/>
              </a:rPr>
              <a:t>Better understanding of the critical steps required to submit a curriculum proposal </a:t>
            </a:r>
          </a:p>
          <a:p>
            <a:pPr marL="285750" indent="-285750">
              <a:buFont typeface="Arial" panose="020B0604020202020204" pitchFamily="34" charset="0"/>
              <a:buChar char="•"/>
            </a:pPr>
            <a:r>
              <a:rPr lang="en-US" sz="1700" dirty="0">
                <a:solidFill>
                  <a:srgbClr val="4BACC6">
                    <a:lumMod val="75000"/>
                  </a:srgbClr>
                </a:solidFill>
                <a:latin typeface="Calibri" panose="020F0502020204030204" pitchFamily="34" charset="0"/>
                <a:cs typeface="Calibri" panose="020F0502020204030204" pitchFamily="34" charset="0"/>
              </a:rPr>
              <a:t>Ease of accessibility to institutional and Florida Department of Education resources to support curriculum initiatives </a:t>
            </a:r>
          </a:p>
          <a:p>
            <a:pPr marL="285750" indent="-285750">
              <a:buFont typeface="Arial" panose="020B0604020202020204" pitchFamily="34" charset="0"/>
              <a:buChar char="•"/>
            </a:pPr>
            <a:r>
              <a:rPr lang="en-US" sz="1700" dirty="0">
                <a:solidFill>
                  <a:srgbClr val="4BACC6">
                    <a:lumMod val="75000"/>
                  </a:srgbClr>
                </a:solidFill>
                <a:latin typeface="Calibri" panose="020F0502020204030204" pitchFamily="34" charset="0"/>
                <a:cs typeface="Calibri" panose="020F0502020204030204" pitchFamily="34" charset="0"/>
              </a:rPr>
              <a:t>Increased awareness of the SACSCOC and specialized curricular accountability requirements.</a:t>
            </a:r>
          </a:p>
          <a:p>
            <a:pPr marL="285750" indent="-285750">
              <a:buFont typeface="Arial" panose="020B0604020202020204" pitchFamily="34" charset="0"/>
              <a:buChar char="•"/>
            </a:pPr>
            <a:r>
              <a:rPr lang="en-US" sz="1700" dirty="0">
                <a:solidFill>
                  <a:srgbClr val="4BACC6">
                    <a:lumMod val="75000"/>
                  </a:srgbClr>
                </a:solidFill>
                <a:latin typeface="Calibri" panose="020F0502020204030204" pitchFamily="34" charset="0"/>
                <a:cs typeface="Calibri" panose="020F0502020204030204" pitchFamily="34" charset="0"/>
              </a:rPr>
              <a:t>Enhanced comprehension of curriculum data input to the various College repositories and the Statewide Course Numbering System</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219" y="4324079"/>
            <a:ext cx="1426848" cy="142684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4652" y="4324079"/>
            <a:ext cx="1426848" cy="142684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2086" y="4332382"/>
            <a:ext cx="1426848" cy="142684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150094489"/>
      </p:ext>
    </p:extLst>
  </p:cSld>
  <p:clrMapOvr>
    <a:masterClrMapping/>
  </p:clrMapOvr>
  <mc:AlternateContent xmlns:mc="http://schemas.openxmlformats.org/markup-compatibility/2006" xmlns:p14="http://schemas.microsoft.com/office/powerpoint/2010/main">
    <mc:Choice Requires="p14">
      <p:transition spd="slow" p14:dur="3400" advTm="60666">
        <p14:reveal/>
      </p:transition>
    </mc:Choice>
    <mc:Fallback xmlns="">
      <p:transition spd="slow" advTm="60666">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7438"/>
            <a:ext cx="9144000" cy="740525"/>
          </a:xfrm>
        </p:spPr>
        <p:txBody>
          <a:bodyPr/>
          <a:lstStyle/>
          <a:p>
            <a:pPr algn="ctr"/>
            <a:r>
              <a:rPr lang="en-US" dirty="0">
                <a:solidFill>
                  <a:schemeClr val="accent4">
                    <a:lumMod val="75000"/>
                  </a:schemeClr>
                </a:solidFill>
              </a:rPr>
              <a:t>Technical &amp; Quality Review</a:t>
            </a:r>
          </a:p>
        </p:txBody>
      </p:sp>
      <p:sp>
        <p:nvSpPr>
          <p:cNvPr id="5" name="TextBox 4"/>
          <p:cNvSpPr txBox="1"/>
          <p:nvPr/>
        </p:nvSpPr>
        <p:spPr>
          <a:xfrm>
            <a:off x="1524001" y="1113905"/>
            <a:ext cx="9143999"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7598"/>
                </a:solidFill>
                <a:effectLst/>
                <a:uLnTx/>
                <a:uFillTx/>
                <a:latin typeface="Calibri" panose="020F0502020204030204"/>
                <a:ea typeface="+mn-ea"/>
                <a:cs typeface="+mn-cs"/>
              </a:rPr>
              <a:t>As part of a commitment to curriculum accuracy, the office of Curriculum Services will conduct a thorough technical and quality review of all proposal submissions that have the appropriate dean’s signatory support.</a:t>
            </a:r>
          </a:p>
        </p:txBody>
      </p:sp>
      <p:sp>
        <p:nvSpPr>
          <p:cNvPr id="6" name="TextBox 5"/>
          <p:cNvSpPr txBox="1"/>
          <p:nvPr/>
        </p:nvSpPr>
        <p:spPr>
          <a:xfrm>
            <a:off x="1781694" y="1726927"/>
            <a:ext cx="6093231" cy="49398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i="0" u="sng"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General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Typos, grammar and format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Completeness (all questions answered)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i="0" u="sng"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Program and Course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Compliance with FLDOE curriculum standards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Program of study codes, CIP/Federal codes, SOC codes and employment data</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Course prefix, number, description and credit/contact hours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Alignment of courses with the Statewide Course Numbering System</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Admission requirements, prerequisites, corequisites and course sequencing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Workload assignment per current CBA and standard class size allocation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College Catalog program page accuracy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Articulation implications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i="0" u="sng"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Critical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Impact on students (past, present, future)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Verification with OIE for SACSCOC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District Board of Trustees approval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Confirmation of Financial Aid changes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7943940" y="3961142"/>
            <a:ext cx="2428875" cy="1885950"/>
          </a:xfrm>
          <a:prstGeom prst="rect">
            <a:avLst/>
          </a:prstGeom>
        </p:spPr>
      </p:pic>
    </p:spTree>
    <p:extLst>
      <p:ext uri="{BB962C8B-B14F-4D97-AF65-F5344CB8AC3E}">
        <p14:creationId xmlns:p14="http://schemas.microsoft.com/office/powerpoint/2010/main" val="2483520370"/>
      </p:ext>
    </p:extLst>
  </p:cSld>
  <p:clrMapOvr>
    <a:masterClrMapping/>
  </p:clrMapOvr>
  <mc:AlternateContent xmlns:mc="http://schemas.openxmlformats.org/markup-compatibility/2006" xmlns:p14="http://schemas.microsoft.com/office/powerpoint/2010/main">
    <mc:Choice Requires="p14">
      <p:transition spd="slow" p14:dur="4000" advTm="166905">
        <p14:vortex dir="r"/>
      </p:transition>
    </mc:Choice>
    <mc:Fallback xmlns="">
      <p:transition spd="slow" advTm="166905">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ctrTitle"/>
          </p:nvPr>
        </p:nvSpPr>
        <p:spPr>
          <a:xfrm>
            <a:off x="2293690" y="1674401"/>
            <a:ext cx="7772400" cy="2387600"/>
          </a:xfrm>
        </p:spPr>
        <p:txBody>
          <a:bodyPr>
            <a:normAutofit/>
          </a:bodyPr>
          <a:lstStyle/>
          <a:p>
            <a:r>
              <a:rPr lang="en-US" b="1" dirty="0">
                <a:effectLst>
                  <a:outerShdw blurRad="60007" dist="310007" dir="7680000" sy="30000" kx="1300200" algn="ctr" rotWithShape="0">
                    <a:prstClr val="black">
                      <a:alpha val="32000"/>
                    </a:prstClr>
                  </a:outerShdw>
                </a:effectLst>
              </a:rPr>
              <a:t>Curriculum Committee </a:t>
            </a:r>
            <a:br>
              <a:rPr lang="en-US" b="1" dirty="0">
                <a:effectLst>
                  <a:outerShdw blurRad="60007" dist="310007" dir="7680000" sy="30000" kx="1300200" algn="ctr" rotWithShape="0">
                    <a:prstClr val="black">
                      <a:alpha val="32000"/>
                    </a:prstClr>
                  </a:outerShdw>
                </a:effectLst>
              </a:rPr>
            </a:br>
            <a:r>
              <a:rPr lang="en-US" b="1" dirty="0">
                <a:effectLst>
                  <a:outerShdw blurRad="60007" dist="310007" dir="7680000" sy="30000" kx="1300200" algn="ctr" rotWithShape="0">
                    <a:prstClr val="black">
                      <a:alpha val="32000"/>
                    </a:prstClr>
                  </a:outerShdw>
                </a:effectLst>
              </a:rPr>
              <a:t>&amp;</a:t>
            </a:r>
            <a:br>
              <a:rPr lang="en-US" b="1" dirty="0">
                <a:effectLst>
                  <a:outerShdw blurRad="60007" dist="310007" dir="7680000" sy="30000" kx="1300200" algn="ctr" rotWithShape="0">
                    <a:prstClr val="black">
                      <a:alpha val="32000"/>
                    </a:prstClr>
                  </a:outerShdw>
                </a:effectLst>
              </a:rPr>
            </a:br>
            <a:r>
              <a:rPr lang="en-US" b="1" dirty="0">
                <a:effectLst>
                  <a:outerShdw blurRad="60007" dist="310007" dir="7680000" sy="30000" kx="1300200" algn="ctr" rotWithShape="0">
                    <a:prstClr val="black">
                      <a:alpha val="32000"/>
                    </a:prstClr>
                  </a:outerShdw>
                </a:effectLst>
              </a:rPr>
              <a:t>Follow-up Approvals </a:t>
            </a:r>
          </a:p>
        </p:txBody>
      </p:sp>
    </p:spTree>
    <p:extLst>
      <p:ext uri="{BB962C8B-B14F-4D97-AF65-F5344CB8AC3E}">
        <p14:creationId xmlns:p14="http://schemas.microsoft.com/office/powerpoint/2010/main" val="2552901245"/>
      </p:ext>
    </p:extLst>
  </p:cSld>
  <p:clrMapOvr>
    <a:masterClrMapping/>
  </p:clrMapOvr>
  <mc:AlternateContent xmlns:mc="http://schemas.openxmlformats.org/markup-compatibility/2006" xmlns:p14="http://schemas.microsoft.com/office/powerpoint/2010/main">
    <mc:Choice Requires="p14">
      <p:transition spd="slow" p14:dur="1400" advTm="13314">
        <p14:doors dir="vert"/>
      </p:transition>
    </mc:Choice>
    <mc:Fallback xmlns="">
      <p:transition spd="slow" advTm="13314">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7438"/>
            <a:ext cx="9144000" cy="740525"/>
          </a:xfrm>
        </p:spPr>
        <p:txBody>
          <a:bodyPr/>
          <a:lstStyle/>
          <a:p>
            <a:pPr algn="ctr"/>
            <a:r>
              <a:rPr lang="en-US" dirty="0">
                <a:solidFill>
                  <a:schemeClr val="accent4">
                    <a:lumMod val="75000"/>
                  </a:schemeClr>
                </a:solidFill>
              </a:rPr>
              <a:t>Curriculum Committee</a:t>
            </a:r>
          </a:p>
        </p:txBody>
      </p:sp>
      <p:sp>
        <p:nvSpPr>
          <p:cNvPr id="6" name="TextBox 5"/>
          <p:cNvSpPr txBox="1"/>
          <p:nvPr/>
        </p:nvSpPr>
        <p:spPr>
          <a:xfrm>
            <a:off x="1848197" y="3209241"/>
            <a:ext cx="8628611" cy="297004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Serves as a recommending body for curriculum action items to the Provost/Vice President of Academic Affairs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dirty="0">
                <a:solidFill>
                  <a:srgbClr val="4BACC6">
                    <a:lumMod val="75000"/>
                  </a:srgbClr>
                </a:solidFill>
                <a:latin typeface="Calibri" panose="020F0502020204030204" pitchFamily="34" charset="0"/>
                <a:cs typeface="Calibri" panose="020F0502020204030204" pitchFamily="34" charset="0"/>
              </a:rPr>
              <a:t>Comprised of 17 faculty members, 1 Student Government member, 7 academic administrators, 2 student services administrators and Ex-Officio members from the Center for E-Learning, the office of Financial Aid and Student Records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Meets the third Thursday of the month, September through April, with May and June reserved for ad-hoc meetings in response to state mandated or specialized accreditor needs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Agenda items are communicated five (5) business days prior to the meeting date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Originators present their proposed curriculum actions (3-5 minutes)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Chair (Faculty Senate President) provides signatory recommendation (if motion is passes)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endParaRPr>
          </a:p>
        </p:txBody>
      </p:sp>
      <p:sp>
        <p:nvSpPr>
          <p:cNvPr id="9" name="TextBox 8"/>
          <p:cNvSpPr txBox="1"/>
          <p:nvPr/>
        </p:nvSpPr>
        <p:spPr>
          <a:xfrm>
            <a:off x="1524001" y="1113905"/>
            <a:ext cx="9143999"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7598"/>
                </a:solidFill>
                <a:effectLst/>
                <a:uLnTx/>
                <a:uFillTx/>
                <a:latin typeface="Calibri" panose="020F0502020204030204"/>
                <a:ea typeface="+mn-ea"/>
                <a:cs typeface="+mn-cs"/>
              </a:rPr>
              <a:t>Following the technical review and proposal finalization, the office of Curriculum Services requests </a:t>
            </a:r>
            <a:br>
              <a:rPr kumimoji="0" lang="en-US" sz="1500" b="1" i="0" u="none" strike="noStrike" kern="1200" cap="none" spc="0" normalizeH="0" baseline="0" noProof="0" dirty="0">
                <a:ln>
                  <a:noFill/>
                </a:ln>
                <a:solidFill>
                  <a:srgbClr val="007598"/>
                </a:solidFill>
                <a:effectLst/>
                <a:uLnTx/>
                <a:uFillTx/>
                <a:latin typeface="Calibri" panose="020F0502020204030204"/>
                <a:ea typeface="+mn-ea"/>
                <a:cs typeface="+mn-cs"/>
              </a:rPr>
            </a:br>
            <a:r>
              <a:rPr kumimoji="0" lang="en-US" sz="1500" b="1" i="0" u="none" strike="noStrike" kern="1200" cap="none" spc="0" normalizeH="0" baseline="0" noProof="0" dirty="0">
                <a:ln>
                  <a:noFill/>
                </a:ln>
                <a:solidFill>
                  <a:srgbClr val="007598"/>
                </a:solidFill>
                <a:effectLst/>
                <a:uLnTx/>
                <a:uFillTx/>
                <a:latin typeface="Calibri" panose="020F0502020204030204"/>
                <a:ea typeface="+mn-ea"/>
                <a:cs typeface="+mn-cs"/>
              </a:rPr>
              <a:t>signatory support from the appropriate Associate Provost.    </a:t>
            </a:r>
          </a:p>
        </p:txBody>
      </p:sp>
      <p:pic>
        <p:nvPicPr>
          <p:cNvPr id="3" name="Picture 2" descr="Meeting Free PNG Image | PNG Al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913" y="1390904"/>
            <a:ext cx="2719508" cy="2121217"/>
          </a:xfrm>
          <a:prstGeom prst="rect">
            <a:avLst/>
          </a:prstGeom>
        </p:spPr>
      </p:pic>
    </p:spTree>
    <p:extLst>
      <p:ext uri="{BB962C8B-B14F-4D97-AF65-F5344CB8AC3E}">
        <p14:creationId xmlns:p14="http://schemas.microsoft.com/office/powerpoint/2010/main" val="4127713122"/>
      </p:ext>
    </p:extLst>
  </p:cSld>
  <p:clrMapOvr>
    <a:masterClrMapping/>
  </p:clrMapOvr>
  <mc:AlternateContent xmlns:mc="http://schemas.openxmlformats.org/markup-compatibility/2006" xmlns:p14="http://schemas.microsoft.com/office/powerpoint/2010/main">
    <mc:Choice Requires="p14">
      <p:transition spd="slow" p14:dur="1200" advTm="133677">
        <p:dissolve/>
      </p:transition>
    </mc:Choice>
    <mc:Fallback xmlns="">
      <p:transition spd="slow" advTm="133677">
        <p:dissolv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7438"/>
            <a:ext cx="9144000" cy="740525"/>
          </a:xfrm>
        </p:spPr>
        <p:txBody>
          <a:bodyPr/>
          <a:lstStyle/>
          <a:p>
            <a:pPr algn="ctr"/>
            <a:r>
              <a:rPr lang="en-US" dirty="0">
                <a:solidFill>
                  <a:schemeClr val="accent4">
                    <a:lumMod val="75000"/>
                  </a:schemeClr>
                </a:solidFill>
              </a:rPr>
              <a:t>Approved Curriculum</a:t>
            </a:r>
          </a:p>
        </p:txBody>
      </p:sp>
      <p:sp>
        <p:nvSpPr>
          <p:cNvPr id="9" name="TextBox 8"/>
          <p:cNvSpPr txBox="1"/>
          <p:nvPr/>
        </p:nvSpPr>
        <p:spPr>
          <a:xfrm>
            <a:off x="1524001" y="1113905"/>
            <a:ext cx="9143999"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7598"/>
                </a:solidFill>
                <a:effectLst/>
                <a:uLnTx/>
                <a:uFillTx/>
                <a:latin typeface="Calibri" panose="020F0502020204030204"/>
                <a:ea typeface="+mn-ea"/>
                <a:cs typeface="+mn-cs"/>
              </a:rPr>
              <a:t>Following the Curriculum Committee, the office of Curriculum Services provides to the Provost/Vice President of Academic Affairs a summary of all recommended actions items and requests signatory approval. </a:t>
            </a:r>
          </a:p>
        </p:txBody>
      </p:sp>
      <p:sp>
        <p:nvSpPr>
          <p:cNvPr id="7" name="TextBox 6"/>
          <p:cNvSpPr txBox="1"/>
          <p:nvPr/>
        </p:nvSpPr>
        <p:spPr>
          <a:xfrm>
            <a:off x="6287192" y="2033816"/>
            <a:ext cx="5239281" cy="31189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i="0" u="sng" strike="noStrike" kern="1200" cap="none" spc="0" normalizeH="0" baseline="0" noProof="0" dirty="0">
                <a:ln>
                  <a:noFill/>
                </a:ln>
                <a:solidFill>
                  <a:srgbClr val="8064A2">
                    <a:lumMod val="75000"/>
                  </a:srgbClr>
                </a:solidFill>
                <a:effectLst/>
                <a:uLnTx/>
                <a:uFillTx/>
                <a:latin typeface="Calibri" panose="020F0502020204030204" pitchFamily="34" charset="0"/>
                <a:ea typeface="+mn-ea"/>
                <a:cs typeface="Calibri" panose="020F0502020204030204" pitchFamily="34" charset="0"/>
              </a:rPr>
              <a:t>Status Update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The office of Curriculum Services maintains a document titled “Proposals at a Glance,” which can be accessed through the Curriculum Services SharePoint site.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This document provides a summary of all proposals currently in process and is updated regularly.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500" dirty="0">
                <a:solidFill>
                  <a:srgbClr val="4BACC6">
                    <a:lumMod val="75000"/>
                  </a:srgbClr>
                </a:solidFill>
                <a:latin typeface="Calibri" panose="020F0502020204030204" pitchFamily="34" charset="0"/>
                <a:cs typeface="Calibri" panose="020F0502020204030204" pitchFamily="34" charset="0"/>
              </a:rPr>
              <a:t>Following the close of the academic session, the document is compiled into an annual summary report for a variety of key stakeholders.</a:t>
            </a:r>
            <a:endParaRPr kumimoji="0" lang="en-US" sz="15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endParaRPr>
          </a:p>
        </p:txBody>
      </p:sp>
      <p:pic>
        <p:nvPicPr>
          <p:cNvPr id="4" name="Picture 3"/>
          <p:cNvPicPr>
            <a:picLocks noChangeAspect="1"/>
          </p:cNvPicPr>
          <p:nvPr/>
        </p:nvPicPr>
        <p:blipFill rotWithShape="1">
          <a:blip r:embed="rId2"/>
          <a:srcRect l="9495" t="20342" r="75841" b="13419"/>
          <a:stretch/>
        </p:blipFill>
        <p:spPr>
          <a:xfrm>
            <a:off x="2512223" y="1667903"/>
            <a:ext cx="3396278" cy="4314944"/>
          </a:xfrm>
          <a:prstGeom prst="rect">
            <a:avLst/>
          </a:prstGeom>
        </p:spPr>
      </p:pic>
    </p:spTree>
    <p:extLst>
      <p:ext uri="{BB962C8B-B14F-4D97-AF65-F5344CB8AC3E}">
        <p14:creationId xmlns:p14="http://schemas.microsoft.com/office/powerpoint/2010/main" val="2220862847"/>
      </p:ext>
    </p:extLst>
  </p:cSld>
  <p:clrMapOvr>
    <a:masterClrMapping/>
  </p:clrMapOvr>
  <mc:AlternateContent xmlns:mc="http://schemas.openxmlformats.org/markup-compatibility/2006" xmlns:p14="http://schemas.microsoft.com/office/powerpoint/2010/main">
    <mc:Choice Requires="p14">
      <p:transition spd="slow" p14:dur="1200" advTm="64223">
        <p:dissolve/>
      </p:transition>
    </mc:Choice>
    <mc:Fallback xmlns="">
      <p:transition spd="slow" advTm="64223">
        <p:dissolv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7438"/>
            <a:ext cx="9144000" cy="740525"/>
          </a:xfrm>
        </p:spPr>
        <p:txBody>
          <a:bodyPr/>
          <a:lstStyle/>
          <a:p>
            <a:pPr algn="ctr"/>
            <a:r>
              <a:rPr lang="en-US" dirty="0">
                <a:solidFill>
                  <a:schemeClr val="accent4">
                    <a:lumMod val="75000"/>
                  </a:schemeClr>
                </a:solidFill>
              </a:rPr>
              <a:t>Status Sheet for Encoders</a:t>
            </a:r>
          </a:p>
        </p:txBody>
      </p:sp>
      <p:sp>
        <p:nvSpPr>
          <p:cNvPr id="9" name="TextBox 8"/>
          <p:cNvSpPr txBox="1"/>
          <p:nvPr/>
        </p:nvSpPr>
        <p:spPr>
          <a:xfrm>
            <a:off x="2155768" y="1044805"/>
            <a:ext cx="8204847" cy="1041311"/>
          </a:xfrm>
          <a:prstGeom prst="rect">
            <a:avLst/>
          </a:prstGeom>
          <a:noFill/>
        </p:spPr>
        <p:txBody>
          <a:bodyPr wrap="square" rtlCol="0">
            <a:spAutoFit/>
          </a:bodyPr>
          <a:lstStyle/>
          <a:p>
            <a:pPr marL="285750" marR="0" lvl="1" indent="-285750" algn="l" defTabSz="914400" rtl="0" eaLnBrk="1" fontAlgn="auto" latinLnBrk="0" hangingPunct="1">
              <a:lnSpc>
                <a:spcPct val="100000"/>
              </a:lnSpc>
              <a:spcBef>
                <a:spcPts val="1000"/>
              </a:spcBef>
              <a:spcAft>
                <a:spcPts val="0"/>
              </a:spcAft>
              <a:buClr>
                <a:srgbClr val="A1CB8F">
                  <a:lumMod val="75000"/>
                </a:srgbClr>
              </a:buClr>
              <a:buSzTx/>
              <a:buFont typeface="Wingdings" panose="05000000000000000000" pitchFamily="2" charset="2"/>
              <a:buChar char="ü"/>
              <a:tabLst/>
              <a:defRPr/>
            </a:pPr>
            <a:r>
              <a:rPr kumimoji="0" lang="en-US" sz="15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Informs Encoders of the Status of Curriculum that is In-Process</a:t>
            </a:r>
          </a:p>
          <a:p>
            <a:pPr marL="285750" marR="0" lvl="1" indent="-285750" algn="l" defTabSz="914400" rtl="0" eaLnBrk="1" fontAlgn="auto" latinLnBrk="0" hangingPunct="1">
              <a:lnSpc>
                <a:spcPct val="100000"/>
              </a:lnSpc>
              <a:spcBef>
                <a:spcPts val="1000"/>
              </a:spcBef>
              <a:spcAft>
                <a:spcPts val="0"/>
              </a:spcAft>
              <a:buClr>
                <a:srgbClr val="A1CB8F">
                  <a:lumMod val="75000"/>
                </a:srgbClr>
              </a:buClr>
              <a:buSzTx/>
              <a:buFont typeface="Wingdings" panose="05000000000000000000" pitchFamily="2" charset="2"/>
              <a:buChar char="ü"/>
              <a:tabLst/>
              <a:defRPr/>
            </a:pPr>
            <a:r>
              <a:rPr kumimoji="0" lang="en-US" sz="15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Color Coded to Advise When Curriculum is Ready to Encode and What is Pending Action </a:t>
            </a:r>
          </a:p>
          <a:p>
            <a:pPr marL="285750" marR="0" lvl="1" indent="-285750" algn="l" defTabSz="914400" rtl="0" eaLnBrk="1" fontAlgn="auto" latinLnBrk="0" hangingPunct="1">
              <a:lnSpc>
                <a:spcPct val="100000"/>
              </a:lnSpc>
              <a:spcBef>
                <a:spcPts val="1000"/>
              </a:spcBef>
              <a:spcAft>
                <a:spcPts val="0"/>
              </a:spcAft>
              <a:buClr>
                <a:srgbClr val="A1CB8F">
                  <a:lumMod val="75000"/>
                </a:srgbClr>
              </a:buClr>
              <a:buSzTx/>
              <a:buFont typeface="Wingdings" panose="05000000000000000000" pitchFamily="2" charset="2"/>
              <a:buChar char="ü"/>
              <a:tabLst/>
              <a:defRPr/>
            </a:pPr>
            <a:r>
              <a:rPr kumimoji="0" lang="en-US" sz="1500" b="0"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Updated Weekly to Align with Curriculum Committee Recommendations and Provost Approvals</a:t>
            </a:r>
          </a:p>
        </p:txBody>
      </p:sp>
      <p:sp>
        <p:nvSpPr>
          <p:cNvPr id="6" name="Content Placeholder 3"/>
          <p:cNvSpPr>
            <a:spLocks noGrp="1"/>
          </p:cNvSpPr>
          <p:nvPr>
            <p:ph sz="half" idx="4294967295"/>
          </p:nvPr>
        </p:nvSpPr>
        <p:spPr>
          <a:xfrm>
            <a:off x="1789862" y="2755398"/>
            <a:ext cx="2908414" cy="2034514"/>
          </a:xfrm>
          <a:prstGeom prst="rect">
            <a:avLst/>
          </a:prstGeom>
          <a:ln w="19050">
            <a:solidFill>
              <a:schemeClr val="tx1"/>
            </a:solidFill>
          </a:ln>
        </p:spPr>
        <p:txBody>
          <a:bodyPr>
            <a:normAutofit fontScale="70000" lnSpcReduction="20000"/>
          </a:bodyPr>
          <a:lstStyle/>
          <a:p>
            <a:pPr marL="0" indent="0" algn="ctr">
              <a:buNone/>
            </a:pPr>
            <a:r>
              <a:rPr lang="en-US" sz="3200" b="1" dirty="0">
                <a:solidFill>
                  <a:schemeClr val="tx2"/>
                </a:solidFill>
              </a:rPr>
              <a:t>COLOR CODING GUIDE</a:t>
            </a:r>
          </a:p>
          <a:p>
            <a:pPr marL="0" indent="0">
              <a:buNone/>
            </a:pPr>
            <a:r>
              <a:rPr lang="en-US" sz="1800" b="1" dirty="0">
                <a:solidFill>
                  <a:srgbClr val="FF0000"/>
                </a:solidFill>
              </a:rPr>
              <a:t>Red</a:t>
            </a:r>
            <a:r>
              <a:rPr lang="en-US" sz="1800" b="1" dirty="0"/>
              <a:t>:</a:t>
            </a:r>
            <a:r>
              <a:rPr lang="en-US" sz="1400" dirty="0"/>
              <a:t> </a:t>
            </a:r>
            <a:r>
              <a:rPr lang="en-US" sz="1600" dirty="0"/>
              <a:t>Pending Provost Approval; </a:t>
            </a:r>
            <a:r>
              <a:rPr lang="en-US" sz="1600" b="1" dirty="0"/>
              <a:t>not ready for encoding</a:t>
            </a:r>
          </a:p>
          <a:p>
            <a:pPr marL="0" indent="0">
              <a:buNone/>
            </a:pPr>
            <a:r>
              <a:rPr lang="en-US" sz="1800" b="1" dirty="0">
                <a:solidFill>
                  <a:srgbClr val="FFFF00"/>
                </a:solidFill>
              </a:rPr>
              <a:t>Yellow</a:t>
            </a:r>
            <a:r>
              <a:rPr lang="en-US" sz="1800" b="1" dirty="0"/>
              <a:t>: </a:t>
            </a:r>
            <a:r>
              <a:rPr lang="en-US" sz="1600" dirty="0"/>
              <a:t>Provost Approval Received; Pending Input in PS Course Catalog; </a:t>
            </a:r>
            <a:r>
              <a:rPr lang="en-US" sz="1600" b="1" dirty="0"/>
              <a:t>not ready for encoding</a:t>
            </a:r>
          </a:p>
          <a:p>
            <a:pPr marL="0" indent="0">
              <a:buNone/>
            </a:pPr>
            <a:r>
              <a:rPr lang="en-US" sz="1600" b="1" dirty="0">
                <a:solidFill>
                  <a:schemeClr val="tx1">
                    <a:lumMod val="60000"/>
                    <a:lumOff val="40000"/>
                  </a:schemeClr>
                </a:solidFill>
              </a:rPr>
              <a:t>Blue</a:t>
            </a:r>
            <a:r>
              <a:rPr lang="en-US" sz="1600" b="1" dirty="0"/>
              <a:t>: </a:t>
            </a:r>
            <a:r>
              <a:rPr lang="en-US" sz="1600" dirty="0"/>
              <a:t>Pending; such as waiting for SACSCOC or Financial Aid approvals; </a:t>
            </a:r>
            <a:r>
              <a:rPr lang="en-US" sz="1600" b="1" dirty="0"/>
              <a:t>not ready for encoding </a:t>
            </a:r>
          </a:p>
          <a:p>
            <a:pPr marL="0" indent="0">
              <a:buNone/>
            </a:pPr>
            <a:r>
              <a:rPr lang="en-US" sz="1800" b="1" dirty="0">
                <a:solidFill>
                  <a:srgbClr val="00B050"/>
                </a:solidFill>
              </a:rPr>
              <a:t>Green</a:t>
            </a:r>
            <a:r>
              <a:rPr lang="en-US" sz="1400" dirty="0"/>
              <a:t>: </a:t>
            </a:r>
            <a:r>
              <a:rPr lang="en-US" sz="1600" dirty="0"/>
              <a:t>Provost Approval Received; all Curriculum Input Complete; </a:t>
            </a:r>
            <a:r>
              <a:rPr lang="en-US" sz="1600" b="1" dirty="0"/>
              <a:t>ready for encoding</a:t>
            </a:r>
            <a:endParaRPr lang="en-US" sz="1400" b="1" dirty="0"/>
          </a:p>
        </p:txBody>
      </p:sp>
      <p:pic>
        <p:nvPicPr>
          <p:cNvPr id="3" name="Picture 2"/>
          <p:cNvPicPr>
            <a:picLocks noChangeAspect="1"/>
          </p:cNvPicPr>
          <p:nvPr/>
        </p:nvPicPr>
        <p:blipFill rotWithShape="1">
          <a:blip r:embed="rId2"/>
          <a:srcRect l="729" t="22650" r="71900" b="14273"/>
          <a:stretch/>
        </p:blipFill>
        <p:spPr>
          <a:xfrm>
            <a:off x="4787439" y="2151034"/>
            <a:ext cx="5802924" cy="3761124"/>
          </a:xfrm>
          <a:prstGeom prst="rect">
            <a:avLst/>
          </a:prstGeom>
        </p:spPr>
      </p:pic>
    </p:spTree>
    <p:extLst>
      <p:ext uri="{BB962C8B-B14F-4D97-AF65-F5344CB8AC3E}">
        <p14:creationId xmlns:p14="http://schemas.microsoft.com/office/powerpoint/2010/main" val="3156703182"/>
      </p:ext>
    </p:extLst>
  </p:cSld>
  <p:clrMapOvr>
    <a:masterClrMapping/>
  </p:clrMapOvr>
  <p:transition spd="slow" advTm="139637">
    <p:wheel spokes="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96627" y="2023323"/>
            <a:ext cx="4216700" cy="155427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PeopleSoft Course Catalog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Statewide Course Numbering System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Course Outlines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College Catalog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SharePoint Site</a:t>
            </a:r>
          </a:p>
        </p:txBody>
      </p:sp>
      <p:sp>
        <p:nvSpPr>
          <p:cNvPr id="15" name="Title 1"/>
          <p:cNvSpPr txBox="1">
            <a:spLocks/>
          </p:cNvSpPr>
          <p:nvPr/>
        </p:nvSpPr>
        <p:spPr>
          <a:xfrm>
            <a:off x="1524000" y="277438"/>
            <a:ext cx="9144000" cy="740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8064A2">
                    <a:lumMod val="75000"/>
                  </a:srgbClr>
                </a:solidFill>
                <a:effectLst/>
                <a:uLnTx/>
                <a:uFillTx/>
                <a:latin typeface="Calibri" panose="020F0502020204030204"/>
                <a:ea typeface="+mj-ea"/>
                <a:cs typeface="+mj-cs"/>
              </a:rPr>
              <a:t>Systems Input</a:t>
            </a:r>
          </a:p>
        </p:txBody>
      </p:sp>
      <p:sp>
        <p:nvSpPr>
          <p:cNvPr id="7" name="TextBox 6"/>
          <p:cNvSpPr txBox="1"/>
          <p:nvPr/>
        </p:nvSpPr>
        <p:spPr>
          <a:xfrm>
            <a:off x="1790008" y="1113906"/>
            <a:ext cx="862861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Once a proposal has been approved, the office of Curriculum Services updates the College’s data systems and communicates final approval Collegewide.   </a:t>
            </a:r>
          </a:p>
        </p:txBody>
      </p:sp>
      <p:pic>
        <p:nvPicPr>
          <p:cNvPr id="3" name="Picture 2" descr="TRABAJO Y POTENC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078" y="2519642"/>
            <a:ext cx="2901189" cy="211590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9" name="TextBox 8">
            <a:extLst>
              <a:ext uri="{FF2B5EF4-FFF2-40B4-BE49-F238E27FC236}">
                <a16:creationId xmlns:a16="http://schemas.microsoft.com/office/drawing/2014/main" id="{68765115-8124-4BBB-9D6A-F1AE83460D78}"/>
              </a:ext>
            </a:extLst>
          </p:cNvPr>
          <p:cNvSpPr txBox="1"/>
          <p:nvPr/>
        </p:nvSpPr>
        <p:spPr>
          <a:xfrm>
            <a:off x="4613327" y="2023323"/>
            <a:ext cx="3977000" cy="155427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District Board of Trustees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OIE for SACSCOC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Financial Aid Funding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Academic Advising Report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Communication of Approvals</a:t>
            </a:r>
          </a:p>
        </p:txBody>
      </p:sp>
      <p:pic>
        <p:nvPicPr>
          <p:cNvPr id="8" name="Picture 7">
            <a:extLst>
              <a:ext uri="{FF2B5EF4-FFF2-40B4-BE49-F238E27FC236}">
                <a16:creationId xmlns:a16="http://schemas.microsoft.com/office/drawing/2014/main" id="{02213362-6D2C-4672-9C5C-43FE0A894A99}"/>
              </a:ext>
            </a:extLst>
          </p:cNvPr>
          <p:cNvPicPr>
            <a:picLocks noChangeAspect="1"/>
          </p:cNvPicPr>
          <p:nvPr/>
        </p:nvPicPr>
        <p:blipFill>
          <a:blip r:embed="rId3">
            <a:clrChange>
              <a:clrFrom>
                <a:srgbClr val="F6F8F9"/>
              </a:clrFrom>
              <a:clrTo>
                <a:srgbClr val="F6F8F9">
                  <a:alpha val="0"/>
                </a:srgbClr>
              </a:clrTo>
            </a:clrChange>
          </a:blip>
          <a:stretch>
            <a:fillRect/>
          </a:stretch>
        </p:blipFill>
        <p:spPr>
          <a:xfrm rot="20956761">
            <a:off x="478770" y="4159965"/>
            <a:ext cx="2086498" cy="1398125"/>
          </a:xfrm>
          <a:prstGeom prst="rect">
            <a:avLst/>
          </a:prstGeom>
        </p:spPr>
      </p:pic>
      <p:sp>
        <p:nvSpPr>
          <p:cNvPr id="10" name="TextBox 9">
            <a:extLst>
              <a:ext uri="{FF2B5EF4-FFF2-40B4-BE49-F238E27FC236}">
                <a16:creationId xmlns:a16="http://schemas.microsoft.com/office/drawing/2014/main" id="{9AADE29A-D8AD-489F-8E6A-09543745BB9E}"/>
              </a:ext>
            </a:extLst>
          </p:cNvPr>
          <p:cNvSpPr txBox="1"/>
          <p:nvPr/>
        </p:nvSpPr>
        <p:spPr>
          <a:xfrm>
            <a:off x="2917900" y="4031795"/>
            <a:ext cx="3541315" cy="1708160"/>
          </a:xfrm>
          <a:prstGeom prst="rect">
            <a:avLst/>
          </a:prstGeom>
          <a:effectLst>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500" b="1" u="sng" spc="600" dirty="0"/>
              <a:t>ANNOUNCEMENT</a:t>
            </a:r>
          </a:p>
          <a:p>
            <a:pPr algn="ctr"/>
            <a:r>
              <a:rPr lang="en-US" sz="1500" dirty="0"/>
              <a:t>As of June 2022, the College has engaged in a 5-year contract with Coursedog to create an enhanced curriculum process that will minimize multiple system date entry points and directly align approved curricular content with the College Catalog</a:t>
            </a:r>
          </a:p>
        </p:txBody>
      </p:sp>
    </p:spTree>
    <p:extLst>
      <p:ext uri="{BB962C8B-B14F-4D97-AF65-F5344CB8AC3E}">
        <p14:creationId xmlns:p14="http://schemas.microsoft.com/office/powerpoint/2010/main" val="3635439991"/>
      </p:ext>
    </p:extLst>
  </p:cSld>
  <p:clrMapOvr>
    <a:masterClrMapping/>
  </p:clrMapOvr>
  <p:transition spd="slow" advTm="195221">
    <p:wheel spokes="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ctrTitle"/>
          </p:nvPr>
        </p:nvSpPr>
        <p:spPr>
          <a:xfrm>
            <a:off x="654341" y="1293574"/>
            <a:ext cx="11056690" cy="2387600"/>
          </a:xfrm>
        </p:spPr>
        <p:txBody>
          <a:bodyPr>
            <a:normAutofit fontScale="90000"/>
          </a:bodyPr>
          <a:lstStyle/>
          <a:p>
            <a:r>
              <a:rPr lang="en-US" b="1" dirty="0">
                <a:effectLst>
                  <a:outerShdw blurRad="60007" dist="310007" dir="7680000" sy="30000" kx="1300200" algn="ctr" rotWithShape="0">
                    <a:prstClr val="black">
                      <a:alpha val="32000"/>
                    </a:prstClr>
                  </a:outerShdw>
                </a:effectLst>
              </a:rPr>
              <a:t>Florida Department of Education (FLDOE), </a:t>
            </a:r>
            <a:br>
              <a:rPr lang="en-US" b="1" dirty="0">
                <a:effectLst>
                  <a:outerShdw blurRad="60007" dist="310007" dir="7680000" sy="30000" kx="1300200" algn="ctr" rotWithShape="0">
                    <a:prstClr val="black">
                      <a:alpha val="32000"/>
                    </a:prstClr>
                  </a:outerShdw>
                </a:effectLst>
              </a:rPr>
            </a:br>
            <a:r>
              <a:rPr lang="en-US" b="1" dirty="0">
                <a:effectLst>
                  <a:outerShdw blurRad="60007" dist="310007" dir="7680000" sy="30000" kx="1300200" algn="ctr" rotWithShape="0">
                    <a:prstClr val="black">
                      <a:alpha val="32000"/>
                    </a:prstClr>
                  </a:outerShdw>
                </a:effectLst>
              </a:rPr>
              <a:t>State Course Numbering System (SCNS), Accreditation, Board Approval and Financial Aid</a:t>
            </a:r>
          </a:p>
        </p:txBody>
      </p:sp>
    </p:spTree>
    <p:extLst>
      <p:ext uri="{BB962C8B-B14F-4D97-AF65-F5344CB8AC3E}">
        <p14:creationId xmlns:p14="http://schemas.microsoft.com/office/powerpoint/2010/main" val="3121390252"/>
      </p:ext>
    </p:extLst>
  </p:cSld>
  <p:clrMapOvr>
    <a:masterClrMapping/>
  </p:clrMapOvr>
  <mc:AlternateContent xmlns:mc="http://schemas.openxmlformats.org/markup-compatibility/2006" xmlns:p14="http://schemas.microsoft.com/office/powerpoint/2010/main">
    <mc:Choice Requires="p14">
      <p:transition spd="slow" p14:dur="1400" advTm="21529">
        <p14:doors dir="vert"/>
      </p:transition>
    </mc:Choice>
    <mc:Fallback xmlns="">
      <p:transition spd="slow" advTm="21529">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524000" y="277438"/>
            <a:ext cx="9144000" cy="740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8064A2">
                    <a:lumMod val="75000"/>
                  </a:srgbClr>
                </a:solidFill>
                <a:effectLst/>
                <a:uLnTx/>
                <a:uFillTx/>
                <a:latin typeface="Calibri" panose="020F0502020204030204"/>
                <a:ea typeface="+mj-ea"/>
                <a:cs typeface="+mj-cs"/>
              </a:rPr>
              <a:t>Tour of the FLDOE Website</a:t>
            </a:r>
          </a:p>
        </p:txBody>
      </p:sp>
      <p:sp>
        <p:nvSpPr>
          <p:cNvPr id="7" name="TextBox 6"/>
          <p:cNvSpPr txBox="1"/>
          <p:nvPr/>
        </p:nvSpPr>
        <p:spPr>
          <a:xfrm>
            <a:off x="1790008" y="1113905"/>
            <a:ext cx="86286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A1CB8F">
                  <a:lumMod val="75000"/>
                </a:srgbClr>
              </a:buClr>
              <a:buSzTx/>
              <a:buFontTx/>
              <a:buNone/>
              <a:tabLst/>
              <a:defRPr/>
            </a:pPr>
            <a:r>
              <a:rPr kumimoji="0" lang="en-US" sz="1800" b="0" i="0" u="none" strike="noStrike" kern="1200" cap="none" spc="0" normalizeH="0" baseline="0" noProof="0" dirty="0">
                <a:ln>
                  <a:noFill/>
                </a:ln>
                <a:solidFill>
                  <a:srgbClr val="007598"/>
                </a:solidFill>
                <a:effectLst/>
                <a:uLnTx/>
                <a:uFillTx/>
                <a:latin typeface="Calibri" panose="020F0502020204030204" pitchFamily="34" charset="0"/>
                <a:ea typeface="+mn-ea"/>
                <a:cs typeface="Calibri" panose="020F0502020204030204" pitchFamily="34" charset="0"/>
                <a:hlinkClick r:id="rId2"/>
              </a:rPr>
              <a:t>http://www.fldoe.org/</a:t>
            </a:r>
            <a:endParaRPr kumimoji="0" lang="en-US" sz="1800" b="0" i="0" u="none" strike="noStrike" kern="1200" cap="none" spc="0" normalizeH="0" baseline="0" noProof="0" dirty="0">
              <a:ln>
                <a:noFill/>
              </a:ln>
              <a:solidFill>
                <a:srgbClr val="007598"/>
              </a:solidFill>
              <a:effectLst/>
              <a:uLnTx/>
              <a:uFillTx/>
              <a:latin typeface="Calibri" panose="020F0502020204030204" pitchFamily="34" charset="0"/>
              <a:ea typeface="+mn-ea"/>
              <a:cs typeface="Calibri" panose="020F0502020204030204" pitchFamily="34" charset="0"/>
            </a:endParaRPr>
          </a:p>
        </p:txBody>
      </p:sp>
      <p:pic>
        <p:nvPicPr>
          <p:cNvPr id="9" name="Picture 8" descr="Florida Dept. of Education Adult Migrant Program"/>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6189" y="959224"/>
            <a:ext cx="2043953" cy="708487"/>
          </a:xfrm>
          <a:prstGeom prst="rect">
            <a:avLst/>
          </a:prstGeom>
        </p:spPr>
      </p:pic>
      <p:pic>
        <p:nvPicPr>
          <p:cNvPr id="2" name="Picture 1">
            <a:extLst>
              <a:ext uri="{FF2B5EF4-FFF2-40B4-BE49-F238E27FC236}">
                <a16:creationId xmlns:a16="http://schemas.microsoft.com/office/drawing/2014/main" id="{A3F25F10-8C29-40D6-8105-468D962F0F26}"/>
              </a:ext>
            </a:extLst>
          </p:cNvPr>
          <p:cNvPicPr>
            <a:picLocks noChangeAspect="1"/>
          </p:cNvPicPr>
          <p:nvPr/>
        </p:nvPicPr>
        <p:blipFill>
          <a:blip r:embed="rId4"/>
          <a:stretch>
            <a:fillRect/>
          </a:stretch>
        </p:blipFill>
        <p:spPr>
          <a:xfrm>
            <a:off x="1688755" y="1579179"/>
            <a:ext cx="8628611" cy="4285788"/>
          </a:xfrm>
          <a:prstGeom prst="rect">
            <a:avLst/>
          </a:prstGeom>
        </p:spPr>
      </p:pic>
    </p:spTree>
    <p:extLst>
      <p:ext uri="{BB962C8B-B14F-4D97-AF65-F5344CB8AC3E}">
        <p14:creationId xmlns:p14="http://schemas.microsoft.com/office/powerpoint/2010/main" val="408366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8222">
        <p15:prstTrans prst="fallOver"/>
      </p:transition>
    </mc:Choice>
    <mc:Fallback xmlns="">
      <p:transition spd="slow" advTm="28222">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524000" y="277438"/>
            <a:ext cx="9144000" cy="7405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8064A2">
                    <a:lumMod val="75000"/>
                  </a:srgbClr>
                </a:solidFill>
                <a:effectLst/>
                <a:uLnTx/>
                <a:uFillTx/>
                <a:latin typeface="Calibri" panose="020F0502020204030204"/>
                <a:ea typeface="+mj-ea"/>
                <a:cs typeface="+mj-cs"/>
              </a:rPr>
              <a:t>A Closer Look at the Curriculum Frameworks</a:t>
            </a:r>
          </a:p>
        </p:txBody>
      </p:sp>
      <p:sp>
        <p:nvSpPr>
          <p:cNvPr id="7" name="TextBox 6"/>
          <p:cNvSpPr txBox="1"/>
          <p:nvPr/>
        </p:nvSpPr>
        <p:spPr>
          <a:xfrm>
            <a:off x="1790008" y="1113905"/>
            <a:ext cx="8628611" cy="600164"/>
          </a:xfrm>
          <a:prstGeom prst="rect">
            <a:avLst/>
          </a:prstGeom>
          <a:noFill/>
        </p:spPr>
        <p:txBody>
          <a:bodyPr wrap="square" rtlCol="0">
            <a:spAutoFit/>
          </a:bodyPr>
          <a:lstStyle/>
          <a:p>
            <a:pPr>
              <a:buClr>
                <a:srgbClr val="A1CB8F">
                  <a:lumMod val="75000"/>
                </a:srgbClr>
              </a:buClr>
              <a:defRPr/>
            </a:pPr>
            <a:r>
              <a:rPr lang="en-US" sz="1500" dirty="0">
                <a:solidFill>
                  <a:srgbClr val="007598"/>
                </a:solidFill>
                <a:latin typeface="Calibri" panose="020F0502020204030204" pitchFamily="34" charset="0"/>
                <a:cs typeface="Calibri" panose="020F0502020204030204" pitchFamily="34" charset="0"/>
                <a:hlinkClick r:id="rId2"/>
              </a:rPr>
              <a:t>https://www.fldoe.org/academics/career-adult-edu/career-tech-edu/curriculum-frameworks/ </a:t>
            </a:r>
            <a:endParaRPr lang="en-US" sz="1500" dirty="0">
              <a:solidFill>
                <a:srgbClr val="007598"/>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A1CB8F">
                  <a:lumMod val="75000"/>
                </a:srgbClr>
              </a:buClr>
              <a:buSzTx/>
              <a:buFontTx/>
              <a:buNone/>
              <a:tabLst/>
              <a:defRPr/>
            </a:pPr>
            <a:endParaRPr kumimoji="0" lang="en-US" sz="1800" b="0" i="0" u="none" strike="noStrike" kern="1200" cap="none" spc="0" normalizeH="0" baseline="0" noProof="0" dirty="0">
              <a:ln>
                <a:noFill/>
              </a:ln>
              <a:solidFill>
                <a:srgbClr val="007598"/>
              </a:solidFill>
              <a:effectLst/>
              <a:uLnTx/>
              <a:uFillTx/>
              <a:latin typeface="Calibri" panose="020F0502020204030204" pitchFamily="34" charset="0"/>
              <a:ea typeface="+mn-ea"/>
              <a:cs typeface="Calibri" panose="020F0502020204030204" pitchFamily="34" charset="0"/>
            </a:endParaRPr>
          </a:p>
        </p:txBody>
      </p:sp>
      <p:pic>
        <p:nvPicPr>
          <p:cNvPr id="10" name="Picture 9" descr="Strength and Conditioning &lt;strong&gt;Building Blocks&lt;/strong&gt; – MAX SHAN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8287" y="2518881"/>
            <a:ext cx="2204417" cy="20383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234C8269-B146-42EB-8F0E-2B00D65FE454}"/>
              </a:ext>
            </a:extLst>
          </p:cNvPr>
          <p:cNvPicPr>
            <a:picLocks noChangeAspect="1"/>
          </p:cNvPicPr>
          <p:nvPr/>
        </p:nvPicPr>
        <p:blipFill>
          <a:blip r:embed="rId4"/>
          <a:stretch>
            <a:fillRect/>
          </a:stretch>
        </p:blipFill>
        <p:spPr>
          <a:xfrm>
            <a:off x="1428882" y="1413987"/>
            <a:ext cx="6213490" cy="4526052"/>
          </a:xfrm>
          <a:prstGeom prst="rect">
            <a:avLst/>
          </a:prstGeom>
        </p:spPr>
      </p:pic>
    </p:spTree>
    <p:extLst>
      <p:ext uri="{BB962C8B-B14F-4D97-AF65-F5344CB8AC3E}">
        <p14:creationId xmlns:p14="http://schemas.microsoft.com/office/powerpoint/2010/main" val="2541378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935">
        <p15:prstTrans prst="fallOver"/>
      </p:transition>
    </mc:Choice>
    <mc:Fallback xmlns="">
      <p:transition spd="slow" advTm="38935">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524000" y="277438"/>
            <a:ext cx="9144000" cy="7405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8064A2">
                    <a:lumMod val="75000"/>
                  </a:srgbClr>
                </a:solidFill>
                <a:effectLst/>
                <a:uLnTx/>
                <a:uFillTx/>
                <a:latin typeface="Calibri" panose="020F0502020204030204"/>
                <a:ea typeface="+mj-ea"/>
                <a:cs typeface="+mj-cs"/>
              </a:rPr>
              <a:t>A Closer Look at the Curriculum Frameworks</a:t>
            </a:r>
          </a:p>
        </p:txBody>
      </p:sp>
      <p:sp>
        <p:nvSpPr>
          <p:cNvPr id="14" name="Rectangle 13"/>
          <p:cNvSpPr/>
          <p:nvPr/>
        </p:nvSpPr>
        <p:spPr>
          <a:xfrm>
            <a:off x="1683304" y="1566123"/>
            <a:ext cx="4017382" cy="40011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12700">
                  <a:solidFill>
                    <a:srgbClr val="9BBB59">
                      <a:lumMod val="50000"/>
                    </a:srgbClr>
                  </a:solidFill>
                  <a:prstDash val="solid"/>
                </a:ln>
                <a:pattFill prst="narHorz">
                  <a:fgClr>
                    <a:srgbClr val="9BBB59"/>
                  </a:fgClr>
                  <a:bgClr>
                    <a:srgbClr val="9BBB59">
                      <a:lumMod val="40000"/>
                      <a:lumOff val="60000"/>
                    </a:srgbClr>
                  </a:bgClr>
                </a:pattFill>
                <a:effectLst>
                  <a:innerShdw blurRad="177800">
                    <a:srgbClr val="9BBB59">
                      <a:lumMod val="50000"/>
                    </a:srgbClr>
                  </a:innerShdw>
                </a:effectLst>
                <a:uLnTx/>
                <a:uFillTx/>
                <a:latin typeface="Calibri" panose="020F0502020204030204"/>
                <a:ea typeface="+mn-ea"/>
                <a:cs typeface="+mn-cs"/>
              </a:rPr>
              <a:t>FLDOE CURRICULUM FRAMEWORKS</a:t>
            </a:r>
          </a:p>
        </p:txBody>
      </p:sp>
      <p:sp>
        <p:nvSpPr>
          <p:cNvPr id="10" name="TextBox 9">
            <a:extLst>
              <a:ext uri="{FF2B5EF4-FFF2-40B4-BE49-F238E27FC236}">
                <a16:creationId xmlns:a16="http://schemas.microsoft.com/office/drawing/2014/main" id="{A40A3746-1729-4DEC-93E2-5B26C494720C}"/>
              </a:ext>
            </a:extLst>
          </p:cNvPr>
          <p:cNvSpPr txBox="1"/>
          <p:nvPr/>
        </p:nvSpPr>
        <p:spPr>
          <a:xfrm>
            <a:off x="1790008" y="1113905"/>
            <a:ext cx="8628611" cy="600164"/>
          </a:xfrm>
          <a:prstGeom prst="rect">
            <a:avLst/>
          </a:prstGeom>
          <a:noFill/>
        </p:spPr>
        <p:txBody>
          <a:bodyPr wrap="square" rtlCol="0">
            <a:spAutoFit/>
          </a:bodyPr>
          <a:lstStyle/>
          <a:p>
            <a:pPr>
              <a:buClr>
                <a:srgbClr val="A1CB8F">
                  <a:lumMod val="75000"/>
                </a:srgbClr>
              </a:buClr>
              <a:defRPr/>
            </a:pPr>
            <a:r>
              <a:rPr lang="en-US" sz="1500" dirty="0">
                <a:solidFill>
                  <a:srgbClr val="007598"/>
                </a:solidFill>
                <a:latin typeface="Calibri" panose="020F0502020204030204" pitchFamily="34" charset="0"/>
                <a:cs typeface="Calibri" panose="020F0502020204030204" pitchFamily="34" charset="0"/>
                <a:hlinkClick r:id="rId2"/>
              </a:rPr>
              <a:t>https://www.fldoe.org/academics/career-adult-edu/career-tech-edu/curriculum-frameworks/ </a:t>
            </a:r>
            <a:endParaRPr lang="en-US" sz="1500" dirty="0">
              <a:solidFill>
                <a:srgbClr val="007598"/>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A1CB8F">
                  <a:lumMod val="75000"/>
                </a:srgbClr>
              </a:buClr>
              <a:buSzTx/>
              <a:buFontTx/>
              <a:buNone/>
              <a:tabLst/>
              <a:defRPr/>
            </a:pPr>
            <a:endParaRPr kumimoji="0" lang="en-US" sz="1800" b="0" i="0" u="none" strike="noStrike" kern="1200" cap="none" spc="0" normalizeH="0" baseline="0" noProof="0" dirty="0">
              <a:ln>
                <a:noFill/>
              </a:ln>
              <a:solidFill>
                <a:srgbClr val="007598"/>
              </a:solidFill>
              <a:effectLst/>
              <a:uLnTx/>
              <a:uFillTx/>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FC9793D7-41FE-4C0A-AC8C-D697DC3C0E37}"/>
              </a:ext>
            </a:extLst>
          </p:cNvPr>
          <p:cNvPicPr>
            <a:picLocks noChangeAspect="1"/>
          </p:cNvPicPr>
          <p:nvPr/>
        </p:nvPicPr>
        <p:blipFill>
          <a:blip r:embed="rId3"/>
          <a:stretch>
            <a:fillRect/>
          </a:stretch>
        </p:blipFill>
        <p:spPr>
          <a:xfrm>
            <a:off x="285051" y="1966233"/>
            <a:ext cx="7357320" cy="3777862"/>
          </a:xfrm>
          <a:prstGeom prst="rect">
            <a:avLst/>
          </a:prstGeom>
        </p:spPr>
      </p:pic>
      <p:pic>
        <p:nvPicPr>
          <p:cNvPr id="16" name="Picture 15">
            <a:extLst>
              <a:ext uri="{FF2B5EF4-FFF2-40B4-BE49-F238E27FC236}">
                <a16:creationId xmlns:a16="http://schemas.microsoft.com/office/drawing/2014/main" id="{1A4520E1-478D-4AA0-A34D-3C5CEDEC63CB}"/>
              </a:ext>
            </a:extLst>
          </p:cNvPr>
          <p:cNvPicPr>
            <a:picLocks noChangeAspect="1"/>
          </p:cNvPicPr>
          <p:nvPr/>
        </p:nvPicPr>
        <p:blipFill>
          <a:blip r:embed="rId4"/>
          <a:stretch>
            <a:fillRect/>
          </a:stretch>
        </p:blipFill>
        <p:spPr>
          <a:xfrm rot="21119474">
            <a:off x="7862459" y="1824521"/>
            <a:ext cx="3077885" cy="3268550"/>
          </a:xfrm>
          <a:prstGeom prst="rect">
            <a:avLst/>
          </a:prstGeom>
        </p:spPr>
      </p:pic>
      <p:pic>
        <p:nvPicPr>
          <p:cNvPr id="12" name="Picture 11">
            <a:extLst>
              <a:ext uri="{FF2B5EF4-FFF2-40B4-BE49-F238E27FC236}">
                <a16:creationId xmlns:a16="http://schemas.microsoft.com/office/drawing/2014/main" id="{29403801-B5E3-4308-BD2E-27D3EBD0C5C1}"/>
              </a:ext>
            </a:extLst>
          </p:cNvPr>
          <p:cNvPicPr>
            <a:picLocks noChangeAspect="1"/>
          </p:cNvPicPr>
          <p:nvPr/>
        </p:nvPicPr>
        <p:blipFill>
          <a:blip r:embed="rId5"/>
          <a:stretch>
            <a:fillRect/>
          </a:stretch>
        </p:blipFill>
        <p:spPr>
          <a:xfrm rot="21128438">
            <a:off x="8389227" y="2336326"/>
            <a:ext cx="2992473" cy="3560138"/>
          </a:xfrm>
          <a:prstGeom prst="rect">
            <a:avLst/>
          </a:prstGeom>
        </p:spPr>
      </p:pic>
    </p:spTree>
    <p:extLst>
      <p:ext uri="{BB962C8B-B14F-4D97-AF65-F5344CB8AC3E}">
        <p14:creationId xmlns:p14="http://schemas.microsoft.com/office/powerpoint/2010/main" val="41950946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3791">
        <p15:prstTrans prst="fallOver"/>
      </p:transition>
    </mc:Choice>
    <mc:Fallback xmlns="">
      <p:transition spd="slow" advTm="5379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7438"/>
            <a:ext cx="9144000" cy="740525"/>
          </a:xfrm>
        </p:spPr>
        <p:txBody>
          <a:bodyPr>
            <a:normAutofit/>
          </a:bodyPr>
          <a:lstStyle/>
          <a:p>
            <a:pPr algn="ctr"/>
            <a:r>
              <a:rPr lang="en-US" dirty="0">
                <a:solidFill>
                  <a:schemeClr val="accent4">
                    <a:lumMod val="75000"/>
                  </a:schemeClr>
                </a:solidFill>
              </a:rPr>
              <a:t>Dedication to the Curriculum Process </a:t>
            </a:r>
          </a:p>
        </p:txBody>
      </p:sp>
      <p:sp>
        <p:nvSpPr>
          <p:cNvPr id="5" name="TextBox 4"/>
          <p:cNvSpPr txBox="1"/>
          <p:nvPr/>
        </p:nvSpPr>
        <p:spPr>
          <a:xfrm>
            <a:off x="1790008" y="1113905"/>
            <a:ext cx="8628611" cy="861774"/>
          </a:xfrm>
          <a:prstGeom prst="rect">
            <a:avLst/>
          </a:prstGeom>
          <a:noFill/>
        </p:spPr>
        <p:txBody>
          <a:bodyPr wrap="square" rtlCol="0">
            <a:spAutoFit/>
          </a:bodyPr>
          <a:lstStyle/>
          <a:p>
            <a:pPr algn="ctr"/>
            <a:r>
              <a:rPr lang="en-US" sz="2500" b="1" dirty="0">
                <a:solidFill>
                  <a:srgbClr val="007598"/>
                </a:solidFill>
                <a:latin typeface="Calibri" panose="020F0502020204030204"/>
              </a:rPr>
              <a:t>Well organized and carefully planned curriculum directly supports a key strategic goal:</a:t>
            </a:r>
          </a:p>
        </p:txBody>
      </p:sp>
      <p:sp>
        <p:nvSpPr>
          <p:cNvPr id="6" name="TextBox 5"/>
          <p:cNvSpPr txBox="1"/>
          <p:nvPr/>
        </p:nvSpPr>
        <p:spPr>
          <a:xfrm>
            <a:off x="1790007" y="2071622"/>
            <a:ext cx="8753302" cy="707886"/>
          </a:xfrm>
          <a:prstGeom prst="rect">
            <a:avLst/>
          </a:prstGeom>
          <a:noFill/>
        </p:spPr>
        <p:txBody>
          <a:bodyPr wrap="square" rtlCol="0">
            <a:spAutoFit/>
          </a:bodyPr>
          <a:lstStyle/>
          <a:p>
            <a:pPr algn="ctr"/>
            <a:r>
              <a:rPr lang="en-US" sz="4000" b="1" dirty="0">
                <a:solidFill>
                  <a:srgbClr val="A1CB8F">
                    <a:lumMod val="75000"/>
                  </a:srgbClr>
                </a:solidFill>
                <a:latin typeface="Calibri" panose="020F0502020204030204" pitchFamily="34" charset="0"/>
                <a:cs typeface="Calibri" panose="020F0502020204030204" pitchFamily="34" charset="0"/>
              </a:rPr>
              <a:t>Increase the Success of Students </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2071" y="3080535"/>
            <a:ext cx="2216803" cy="25146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1" name="Picture 30" descr="holamormon3: DISTINTIVOS Y GAFETES PARA SEMINARIO"/>
          <p:cNvPicPr>
            <a:picLocks noChangeAspect="1"/>
          </p:cNvPicPr>
          <p:nvPr/>
        </p:nvPicPr>
        <p:blipFill>
          <a:blip r:embed="rId4">
            <a:clrChange>
              <a:clrFrom>
                <a:srgbClr val="FFFFFF"/>
              </a:clrFrom>
              <a:clrTo>
                <a:srgbClr val="FFFFFF">
                  <a:alpha val="0"/>
                </a:srgbClr>
              </a:clrTo>
            </a:clrChange>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03053" y="3577248"/>
            <a:ext cx="2460568" cy="1453273"/>
          </a:xfrm>
          <a:prstGeom prst="rect">
            <a:avLst/>
          </a:prstGeom>
        </p:spPr>
      </p:pic>
      <p:pic>
        <p:nvPicPr>
          <p:cNvPr id="32" name="Picture 31" descr="holamormon3: DISTINTIVOS Y GAFETES PARA SEMINARIO"/>
          <p:cNvPicPr>
            <a:picLocks noChangeAspect="1"/>
          </p:cNvPicPr>
          <p:nvPr/>
        </p:nvPicPr>
        <p:blipFill>
          <a:blip r:embed="rId4">
            <a:clrChange>
              <a:clrFrom>
                <a:srgbClr val="FFFFFF"/>
              </a:clrFrom>
              <a:clrTo>
                <a:srgbClr val="FFFFFF">
                  <a:alpha val="0"/>
                </a:srgbClr>
              </a:clrTo>
            </a:clrChange>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flipH="1">
            <a:off x="7771246" y="3717386"/>
            <a:ext cx="2460568" cy="1453273"/>
          </a:xfrm>
          <a:prstGeom prst="rect">
            <a:avLst/>
          </a:prstGeom>
        </p:spPr>
      </p:pic>
    </p:spTree>
    <p:extLst>
      <p:ext uri="{BB962C8B-B14F-4D97-AF65-F5344CB8AC3E}">
        <p14:creationId xmlns:p14="http://schemas.microsoft.com/office/powerpoint/2010/main" val="220980698"/>
      </p:ext>
    </p:extLst>
  </p:cSld>
  <p:clrMapOvr>
    <a:masterClrMapping/>
  </p:clrMapOvr>
  <mc:AlternateContent xmlns:mc="http://schemas.openxmlformats.org/markup-compatibility/2006" xmlns:p14="http://schemas.microsoft.com/office/powerpoint/2010/main">
    <mc:Choice Requires="p14">
      <p:transition spd="slow" p14:dur="1200" advTm="16907">
        <p14:prism/>
      </p:transition>
    </mc:Choice>
    <mc:Fallback xmlns="">
      <p:transition spd="slow" advTm="16907">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524000" y="277438"/>
            <a:ext cx="9144000" cy="7405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8064A2">
                    <a:lumMod val="75000"/>
                  </a:srgbClr>
                </a:solidFill>
                <a:effectLst/>
                <a:uLnTx/>
                <a:uFillTx/>
                <a:latin typeface="Calibri" panose="020F0502020204030204"/>
                <a:ea typeface="+mj-ea"/>
                <a:cs typeface="+mj-cs"/>
              </a:rPr>
              <a:t>A Closer Look at the Curriculum Frameworks</a:t>
            </a:r>
          </a:p>
        </p:txBody>
      </p:sp>
      <p:sp>
        <p:nvSpPr>
          <p:cNvPr id="17" name="Rectangle 16"/>
          <p:cNvSpPr/>
          <p:nvPr/>
        </p:nvSpPr>
        <p:spPr>
          <a:xfrm>
            <a:off x="6590319" y="1628514"/>
            <a:ext cx="4853956" cy="55399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w="12700">
                  <a:solidFill>
                    <a:srgbClr val="9BBB59">
                      <a:lumMod val="50000"/>
                    </a:srgbClr>
                  </a:solidFill>
                  <a:prstDash val="solid"/>
                </a:ln>
                <a:pattFill prst="narHorz">
                  <a:fgClr>
                    <a:srgbClr val="9BBB59"/>
                  </a:fgClr>
                  <a:bgClr>
                    <a:srgbClr val="9BBB59">
                      <a:lumMod val="40000"/>
                      <a:lumOff val="60000"/>
                    </a:srgbClr>
                  </a:bgClr>
                </a:pattFill>
                <a:effectLst>
                  <a:innerShdw blurRad="177800">
                    <a:srgbClr val="9BBB59">
                      <a:lumMod val="50000"/>
                    </a:srgbClr>
                  </a:innerShdw>
                </a:effectLst>
                <a:uLnTx/>
                <a:uFillTx/>
                <a:latin typeface="Calibri" panose="020F0502020204030204"/>
                <a:ea typeface="+mn-ea"/>
                <a:cs typeface="+mn-cs"/>
              </a:rPr>
              <a:t>FLDOE CHANGE DOCUMENT</a:t>
            </a:r>
          </a:p>
        </p:txBody>
      </p:sp>
      <p:sp>
        <p:nvSpPr>
          <p:cNvPr id="8" name="TextBox 7">
            <a:extLst>
              <a:ext uri="{FF2B5EF4-FFF2-40B4-BE49-F238E27FC236}">
                <a16:creationId xmlns:a16="http://schemas.microsoft.com/office/drawing/2014/main" id="{0143E9AA-7ECF-4D99-B210-3B46CDA73D6D}"/>
              </a:ext>
            </a:extLst>
          </p:cNvPr>
          <p:cNvSpPr txBox="1"/>
          <p:nvPr/>
        </p:nvSpPr>
        <p:spPr>
          <a:xfrm>
            <a:off x="1790008" y="1113905"/>
            <a:ext cx="8628611" cy="600164"/>
          </a:xfrm>
          <a:prstGeom prst="rect">
            <a:avLst/>
          </a:prstGeom>
          <a:noFill/>
        </p:spPr>
        <p:txBody>
          <a:bodyPr wrap="square" rtlCol="0">
            <a:spAutoFit/>
          </a:bodyPr>
          <a:lstStyle/>
          <a:p>
            <a:pPr>
              <a:buClr>
                <a:srgbClr val="A1CB8F">
                  <a:lumMod val="75000"/>
                </a:srgbClr>
              </a:buClr>
              <a:defRPr/>
            </a:pPr>
            <a:r>
              <a:rPr lang="en-US" sz="1500" dirty="0">
                <a:solidFill>
                  <a:srgbClr val="007598"/>
                </a:solidFill>
                <a:latin typeface="Calibri" panose="020F0502020204030204" pitchFamily="34" charset="0"/>
                <a:cs typeface="Calibri" panose="020F0502020204030204" pitchFamily="34" charset="0"/>
                <a:hlinkClick r:id="rId2"/>
              </a:rPr>
              <a:t>https://www.fldoe.org/academics/career-adult-edu/career-tech-edu/curriculum-frameworks/ </a:t>
            </a:r>
            <a:endParaRPr lang="en-US" sz="1500" dirty="0">
              <a:solidFill>
                <a:srgbClr val="007598"/>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A1CB8F">
                  <a:lumMod val="75000"/>
                </a:srgbClr>
              </a:buClr>
              <a:buSzTx/>
              <a:buFontTx/>
              <a:buNone/>
              <a:tabLst/>
              <a:defRPr/>
            </a:pPr>
            <a:endParaRPr kumimoji="0" lang="en-US" sz="1800" b="0" i="0" u="none" strike="noStrike" kern="1200" cap="none" spc="0" normalizeH="0" baseline="0" noProof="0" dirty="0">
              <a:ln>
                <a:noFill/>
              </a:ln>
              <a:solidFill>
                <a:srgbClr val="007598"/>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7A260071-B904-4434-AF0A-FDAFBB20DB27}"/>
              </a:ext>
            </a:extLst>
          </p:cNvPr>
          <p:cNvPicPr>
            <a:picLocks noChangeAspect="1"/>
          </p:cNvPicPr>
          <p:nvPr/>
        </p:nvPicPr>
        <p:blipFill>
          <a:blip r:embed="rId3"/>
          <a:stretch>
            <a:fillRect/>
          </a:stretch>
        </p:blipFill>
        <p:spPr>
          <a:xfrm rot="21161276">
            <a:off x="464628" y="1838841"/>
            <a:ext cx="3760962" cy="291940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D2BACB0-E5C3-40E7-8CFA-25DB02FFADA4}"/>
              </a:ext>
            </a:extLst>
          </p:cNvPr>
          <p:cNvPicPr>
            <a:picLocks noChangeAspect="1"/>
          </p:cNvPicPr>
          <p:nvPr/>
        </p:nvPicPr>
        <p:blipFill>
          <a:blip r:embed="rId4"/>
          <a:stretch>
            <a:fillRect/>
          </a:stretch>
        </p:blipFill>
        <p:spPr>
          <a:xfrm rot="21127187">
            <a:off x="2389028" y="2409973"/>
            <a:ext cx="3096801" cy="2934759"/>
          </a:xfrm>
          <a:prstGeom prst="rect">
            <a:avLst/>
          </a:prstGeom>
        </p:spPr>
      </p:pic>
      <p:pic>
        <p:nvPicPr>
          <p:cNvPr id="6" name="Picture 5">
            <a:extLst>
              <a:ext uri="{FF2B5EF4-FFF2-40B4-BE49-F238E27FC236}">
                <a16:creationId xmlns:a16="http://schemas.microsoft.com/office/drawing/2014/main" id="{DC50B35A-60B1-40DC-88AA-1E9BCA905AF2}"/>
              </a:ext>
            </a:extLst>
          </p:cNvPr>
          <p:cNvPicPr>
            <a:picLocks noChangeAspect="1"/>
          </p:cNvPicPr>
          <p:nvPr/>
        </p:nvPicPr>
        <p:blipFill>
          <a:blip r:embed="rId5"/>
          <a:stretch>
            <a:fillRect/>
          </a:stretch>
        </p:blipFill>
        <p:spPr>
          <a:xfrm>
            <a:off x="6694976" y="2182512"/>
            <a:ext cx="4757936" cy="32631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289843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6821">
        <p15:prstTrans prst="fallOver"/>
      </p:transition>
    </mc:Choice>
    <mc:Fallback xmlns="">
      <p:transition spd="slow" advTm="36821">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524000" y="277438"/>
            <a:ext cx="9144000" cy="740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8064A2">
                    <a:lumMod val="75000"/>
                  </a:srgbClr>
                </a:solidFill>
                <a:effectLst/>
                <a:uLnTx/>
                <a:uFillTx/>
                <a:latin typeface="Calibri" panose="020F0502020204030204"/>
                <a:ea typeface="+mj-ea"/>
                <a:cs typeface="+mj-cs"/>
              </a:rPr>
              <a:t>A Tour of the SCNS</a:t>
            </a:r>
          </a:p>
        </p:txBody>
      </p:sp>
      <p:sp>
        <p:nvSpPr>
          <p:cNvPr id="7" name="TextBox 6"/>
          <p:cNvSpPr txBox="1"/>
          <p:nvPr/>
        </p:nvSpPr>
        <p:spPr>
          <a:xfrm>
            <a:off x="1790008" y="1113906"/>
            <a:ext cx="8628611" cy="615553"/>
          </a:xfrm>
          <a:prstGeom prst="rect">
            <a:avLst/>
          </a:prstGeom>
          <a:noFill/>
        </p:spPr>
        <p:txBody>
          <a:bodyPr wrap="square" rtlCol="0">
            <a:spAutoFit/>
          </a:bodyPr>
          <a:lstStyle/>
          <a:p>
            <a:pPr lvl="0">
              <a:buClr>
                <a:srgbClr val="A1CB8F">
                  <a:lumMod val="75000"/>
                </a:srgbClr>
              </a:buClr>
            </a:pPr>
            <a:r>
              <a:rPr lang="en-US" sz="1600" dirty="0">
                <a:solidFill>
                  <a:srgbClr val="007598"/>
                </a:solidFill>
                <a:latin typeface="Calibri" panose="020F0502020204030204" pitchFamily="34" charset="0"/>
                <a:cs typeface="Calibri" panose="020F0502020204030204" pitchFamily="34" charset="0"/>
                <a:hlinkClick r:id="rId2"/>
              </a:rPr>
              <a:t>https://flscns.fldoe.org/ </a:t>
            </a:r>
            <a:endParaRPr kumimoji="0" lang="en-US" sz="1600" b="0" i="0" u="none" strike="noStrike" kern="1200" cap="none" spc="0" normalizeH="0" baseline="0" noProof="0" dirty="0">
              <a:ln>
                <a:noFill/>
              </a:ln>
              <a:solidFill>
                <a:srgbClr val="007598"/>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A1CB8F">
                  <a:lumMod val="75000"/>
                </a:srgbClr>
              </a:buClr>
              <a:buSzTx/>
              <a:buFontTx/>
              <a:buNone/>
              <a:tabLst/>
              <a:defRPr/>
            </a:pPr>
            <a:endParaRPr kumimoji="0" lang="en-US" sz="1800" b="0" i="0" u="none" strike="noStrike" kern="1200" cap="none" spc="0" normalizeH="0" baseline="0" noProof="0" dirty="0">
              <a:ln>
                <a:noFill/>
              </a:ln>
              <a:solidFill>
                <a:srgbClr val="007598"/>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82F49EC5-BE70-491A-9FA5-34FF06B45CC3}"/>
              </a:ext>
            </a:extLst>
          </p:cNvPr>
          <p:cNvPicPr>
            <a:picLocks noChangeAspect="1"/>
          </p:cNvPicPr>
          <p:nvPr/>
        </p:nvPicPr>
        <p:blipFill>
          <a:blip r:embed="rId3"/>
          <a:stretch>
            <a:fillRect/>
          </a:stretch>
        </p:blipFill>
        <p:spPr>
          <a:xfrm>
            <a:off x="2310512" y="1434911"/>
            <a:ext cx="7699854" cy="3833375"/>
          </a:xfrm>
          <a:prstGeom prst="rect">
            <a:avLst/>
          </a:prstGeom>
        </p:spPr>
      </p:pic>
      <p:pic>
        <p:nvPicPr>
          <p:cNvPr id="4" name="Picture 3">
            <a:extLst>
              <a:ext uri="{FF2B5EF4-FFF2-40B4-BE49-F238E27FC236}">
                <a16:creationId xmlns:a16="http://schemas.microsoft.com/office/drawing/2014/main" id="{55611951-0504-40F6-BF94-37D4B2697D0C}"/>
              </a:ext>
            </a:extLst>
          </p:cNvPr>
          <p:cNvPicPr>
            <a:picLocks noChangeAspect="1"/>
          </p:cNvPicPr>
          <p:nvPr/>
        </p:nvPicPr>
        <p:blipFill>
          <a:blip r:embed="rId4"/>
          <a:stretch>
            <a:fillRect/>
          </a:stretch>
        </p:blipFill>
        <p:spPr>
          <a:xfrm>
            <a:off x="8568044" y="720746"/>
            <a:ext cx="1532301" cy="690377"/>
          </a:xfrm>
          <a:prstGeom prst="rect">
            <a:avLst/>
          </a:prstGeom>
        </p:spPr>
      </p:pic>
    </p:spTree>
    <p:extLst>
      <p:ext uri="{BB962C8B-B14F-4D97-AF65-F5344CB8AC3E}">
        <p14:creationId xmlns:p14="http://schemas.microsoft.com/office/powerpoint/2010/main" val="446775122"/>
      </p:ext>
    </p:extLst>
  </p:cSld>
  <p:clrMapOvr>
    <a:masterClrMapping/>
  </p:clrMapOvr>
  <mc:AlternateContent xmlns:mc="http://schemas.openxmlformats.org/markup-compatibility/2006" xmlns:p14="http://schemas.microsoft.com/office/powerpoint/2010/main">
    <mc:Choice Requires="p14">
      <p:transition spd="slow" p14:dur="800" advTm="56929">
        <p14:flythrough/>
      </p:transition>
    </mc:Choice>
    <mc:Fallback xmlns="">
      <p:transition spd="slow" advTm="56929">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524000" y="277438"/>
            <a:ext cx="9144000" cy="740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8064A2">
                    <a:lumMod val="75000"/>
                  </a:srgbClr>
                </a:solidFill>
                <a:effectLst/>
                <a:uLnTx/>
                <a:uFillTx/>
                <a:latin typeface="Calibri" panose="020F0502020204030204"/>
                <a:ea typeface="+mj-ea"/>
                <a:cs typeface="+mj-cs"/>
              </a:rPr>
              <a:t>A Tour of the SCNS</a:t>
            </a:r>
          </a:p>
        </p:txBody>
      </p:sp>
      <p:sp>
        <p:nvSpPr>
          <p:cNvPr id="7" name="TextBox 6"/>
          <p:cNvSpPr txBox="1"/>
          <p:nvPr/>
        </p:nvSpPr>
        <p:spPr>
          <a:xfrm>
            <a:off x="1790008" y="1113906"/>
            <a:ext cx="8628611" cy="615553"/>
          </a:xfrm>
          <a:prstGeom prst="rect">
            <a:avLst/>
          </a:prstGeom>
          <a:noFill/>
        </p:spPr>
        <p:txBody>
          <a:bodyPr wrap="square" rtlCol="0">
            <a:spAutoFit/>
          </a:bodyPr>
          <a:lstStyle/>
          <a:p>
            <a:pPr lvl="0">
              <a:buClr>
                <a:srgbClr val="A1CB8F">
                  <a:lumMod val="75000"/>
                </a:srgbClr>
              </a:buClr>
            </a:pPr>
            <a:r>
              <a:rPr lang="en-US" sz="1600" dirty="0">
                <a:solidFill>
                  <a:srgbClr val="007598"/>
                </a:solidFill>
                <a:latin typeface="Calibri" panose="020F0502020204030204" pitchFamily="34" charset="0"/>
                <a:cs typeface="Calibri" panose="020F0502020204030204" pitchFamily="34" charset="0"/>
                <a:hlinkClick r:id="rId2"/>
              </a:rPr>
              <a:t>https://flscns.fldoe.org/PbInstituteCourseSearch.aspx </a:t>
            </a:r>
            <a:endParaRPr kumimoji="0" lang="en-US" sz="1600" b="0" i="0" u="none" strike="noStrike" kern="1200" cap="none" spc="0" normalizeH="0" baseline="0" noProof="0" dirty="0">
              <a:ln>
                <a:noFill/>
              </a:ln>
              <a:solidFill>
                <a:srgbClr val="007598"/>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A1CB8F">
                  <a:lumMod val="75000"/>
                </a:srgbClr>
              </a:buClr>
              <a:buSzTx/>
              <a:buFontTx/>
              <a:buNone/>
              <a:tabLst/>
              <a:defRPr/>
            </a:pPr>
            <a:endParaRPr kumimoji="0" lang="en-US" sz="1800" b="0" i="0" u="none" strike="noStrike" kern="1200" cap="none" spc="0" normalizeH="0" baseline="0" noProof="0" dirty="0">
              <a:ln>
                <a:noFill/>
              </a:ln>
              <a:solidFill>
                <a:srgbClr val="007598"/>
              </a:solidFill>
              <a:effectLst/>
              <a:uLnTx/>
              <a:uFillTx/>
              <a:latin typeface="Calibri" panose="020F0502020204030204" pitchFamily="34" charset="0"/>
              <a:ea typeface="+mn-ea"/>
              <a:cs typeface="Calibri" panose="020F0502020204030204" pitchFamily="34" charset="0"/>
            </a:endParaRPr>
          </a:p>
        </p:txBody>
      </p:sp>
      <p:pic>
        <p:nvPicPr>
          <p:cNvPr id="9" name="Picture 8" descr="Clipart - &lt;strong&gt;Results&lt;/strong&gt; Magnifying Glas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7136" y="1473976"/>
            <a:ext cx="2135054" cy="1515888"/>
          </a:xfrm>
          <a:prstGeom prst="rect">
            <a:avLst/>
          </a:prstGeom>
        </p:spPr>
      </p:pic>
      <p:pic>
        <p:nvPicPr>
          <p:cNvPr id="8" name="Picture 7">
            <a:extLst>
              <a:ext uri="{FF2B5EF4-FFF2-40B4-BE49-F238E27FC236}">
                <a16:creationId xmlns:a16="http://schemas.microsoft.com/office/drawing/2014/main" id="{CA5ED395-F90A-4C90-8EF7-D73D16D59BFB}"/>
              </a:ext>
            </a:extLst>
          </p:cNvPr>
          <p:cNvPicPr>
            <a:picLocks noChangeAspect="1"/>
          </p:cNvPicPr>
          <p:nvPr/>
        </p:nvPicPr>
        <p:blipFill>
          <a:blip r:embed="rId4"/>
          <a:stretch>
            <a:fillRect/>
          </a:stretch>
        </p:blipFill>
        <p:spPr>
          <a:xfrm>
            <a:off x="289158" y="1615130"/>
            <a:ext cx="7255712" cy="1916635"/>
          </a:xfrm>
          <a:prstGeom prst="rect">
            <a:avLst/>
          </a:prstGeom>
        </p:spPr>
      </p:pic>
      <p:pic>
        <p:nvPicPr>
          <p:cNvPr id="10" name="Picture 9">
            <a:extLst>
              <a:ext uri="{FF2B5EF4-FFF2-40B4-BE49-F238E27FC236}">
                <a16:creationId xmlns:a16="http://schemas.microsoft.com/office/drawing/2014/main" id="{F830A197-7F81-46C8-8D08-AEC1D51B8C33}"/>
              </a:ext>
            </a:extLst>
          </p:cNvPr>
          <p:cNvPicPr>
            <a:picLocks noChangeAspect="1"/>
          </p:cNvPicPr>
          <p:nvPr/>
        </p:nvPicPr>
        <p:blipFill>
          <a:blip r:embed="rId5"/>
          <a:stretch>
            <a:fillRect/>
          </a:stretch>
        </p:blipFill>
        <p:spPr>
          <a:xfrm>
            <a:off x="906011" y="3647114"/>
            <a:ext cx="9350123" cy="2096980"/>
          </a:xfrm>
          <a:prstGeom prst="rect">
            <a:avLst/>
          </a:prstGeom>
        </p:spPr>
      </p:pic>
    </p:spTree>
    <p:extLst>
      <p:ext uri="{BB962C8B-B14F-4D97-AF65-F5344CB8AC3E}">
        <p14:creationId xmlns:p14="http://schemas.microsoft.com/office/powerpoint/2010/main" val="2868848511"/>
      </p:ext>
    </p:extLst>
  </p:cSld>
  <p:clrMapOvr>
    <a:masterClrMapping/>
  </p:clrMapOvr>
  <mc:AlternateContent xmlns:mc="http://schemas.openxmlformats.org/markup-compatibility/2006" xmlns:p14="http://schemas.microsoft.com/office/powerpoint/2010/main">
    <mc:Choice Requires="p14">
      <p:transition spd="slow" p14:dur="800" advTm="49406">
        <p14:flythrough/>
      </p:transition>
    </mc:Choice>
    <mc:Fallback xmlns="">
      <p:transition spd="slow" advTm="49406">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524000" y="277438"/>
            <a:ext cx="9144000" cy="740525"/>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8064A2">
                    <a:lumMod val="75000"/>
                  </a:srgbClr>
                </a:solidFill>
                <a:effectLst/>
                <a:uLnTx/>
                <a:uFillTx/>
                <a:latin typeface="Calibri" panose="020F0502020204030204"/>
                <a:ea typeface="+mj-ea"/>
                <a:cs typeface="+mj-cs"/>
              </a:rPr>
              <a:t>Accreditation, Board Approval and Financial Aid</a:t>
            </a:r>
          </a:p>
        </p:txBody>
      </p:sp>
      <p:pic>
        <p:nvPicPr>
          <p:cNvPr id="10" name="Picture 9" descr="&lt;strong&gt;Inventory&lt;/strong&gt; &amp; Order Management | eCommerce Management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6579" y="1480895"/>
            <a:ext cx="992264" cy="9922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lt;strong&gt;Inventory&lt;/strong&gt; &amp; Order Management | eCommerce Management ...">
            <a:extLst>
              <a:ext uri="{FF2B5EF4-FFF2-40B4-BE49-F238E27FC236}">
                <a16:creationId xmlns:a16="http://schemas.microsoft.com/office/drawing/2014/main" id="{9F5DA6B3-BEF7-43F6-8883-48056E2D9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5736" y="2936091"/>
            <a:ext cx="992264" cy="9922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descr="&lt;strong&gt;Inventory&lt;/strong&gt; &amp; Order Management | eCommerce Management ...">
            <a:extLst>
              <a:ext uri="{FF2B5EF4-FFF2-40B4-BE49-F238E27FC236}">
                <a16:creationId xmlns:a16="http://schemas.microsoft.com/office/drawing/2014/main" id="{42786644-45E2-48F8-B031-04C4ECB232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5736" y="4451996"/>
            <a:ext cx="992264" cy="9922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TextBox 11">
            <a:extLst>
              <a:ext uri="{FF2B5EF4-FFF2-40B4-BE49-F238E27FC236}">
                <a16:creationId xmlns:a16="http://schemas.microsoft.com/office/drawing/2014/main" id="{4BB3D1D1-3B5B-47AB-BA33-0EDA6489D209}"/>
              </a:ext>
            </a:extLst>
          </p:cNvPr>
          <p:cNvSpPr txBox="1"/>
          <p:nvPr/>
        </p:nvSpPr>
        <p:spPr>
          <a:xfrm>
            <a:off x="841395" y="1582341"/>
            <a:ext cx="8379229" cy="1846659"/>
          </a:xfrm>
          <a:prstGeom prst="rect">
            <a:avLst/>
          </a:prstGeom>
          <a:noFill/>
        </p:spPr>
        <p:txBody>
          <a:bodyPr wrap="square" numCol="1"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900" b="1" i="1" u="none" strike="noStrike" kern="1200" cap="none" spc="300" normalizeH="0" baseline="0" noProof="0" dirty="0">
                <a:ln>
                  <a:noFill/>
                </a:ln>
                <a:solidFill>
                  <a:schemeClr val="accent4">
                    <a:lumMod val="75000"/>
                  </a:schemeClr>
                </a:solidFill>
                <a:effectLst/>
                <a:uLnTx/>
                <a:uFillTx/>
                <a:latin typeface="Calibri" panose="020F0502020204030204" pitchFamily="34" charset="0"/>
                <a:ea typeface="+mn-ea"/>
                <a:cs typeface="Calibri" panose="020F0502020204030204" pitchFamily="34" charset="0"/>
              </a:rPr>
              <a:t>EXAMPLES OF ITEMS THAT REQUIRE FURTHER APPROVAL:</a:t>
            </a:r>
          </a:p>
          <a:p>
            <a:pPr marR="0" lvl="0" algn="l" defTabSz="914400" rtl="0" eaLnBrk="1" fontAlgn="auto" latinLnBrk="0" hangingPunct="1">
              <a:lnSpc>
                <a:spcPct val="100000"/>
              </a:lnSpc>
              <a:spcBef>
                <a:spcPts val="0"/>
              </a:spcBef>
              <a:spcAft>
                <a:spcPts val="0"/>
              </a:spcAft>
              <a:buClrTx/>
              <a:buSzTx/>
              <a:tabLst/>
              <a:defRPr/>
            </a:pPr>
            <a:endPar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endParaRP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New Programs</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Inactivated Programs</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b="1" dirty="0">
                <a:solidFill>
                  <a:srgbClr val="A1CB8F">
                    <a:lumMod val="75000"/>
                  </a:srgbClr>
                </a:solidFill>
                <a:latin typeface="Calibri" panose="020F0502020204030204" pitchFamily="34" charset="0"/>
                <a:cs typeface="Calibri" panose="020F0502020204030204" pitchFamily="34" charset="0"/>
              </a:rPr>
              <a:t>Substantially Modified Courses or Programs</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1CB8F">
                    <a:lumMod val="75000"/>
                  </a:srgbClr>
                </a:solidFill>
                <a:effectLst/>
                <a:uLnTx/>
                <a:uFillTx/>
                <a:latin typeface="Calibri" panose="020F0502020204030204" pitchFamily="34" charset="0"/>
                <a:ea typeface="+mn-ea"/>
                <a:cs typeface="Calibri" panose="020F0502020204030204" pitchFamily="34" charset="0"/>
              </a:rPr>
              <a:t>Addition of New </a:t>
            </a:r>
            <a:r>
              <a:rPr lang="en-US" sz="1900" b="1" dirty="0">
                <a:solidFill>
                  <a:srgbClr val="A1CB8F">
                    <a:lumMod val="75000"/>
                  </a:srgbClr>
                </a:solidFill>
                <a:latin typeface="Calibri" panose="020F0502020204030204" pitchFamily="34" charset="0"/>
                <a:cs typeface="Calibri" panose="020F0502020204030204" pitchFamily="34" charset="0"/>
              </a:rPr>
              <a:t>and/or Modification of Existing Off-Site Locations</a:t>
            </a:r>
          </a:p>
        </p:txBody>
      </p:sp>
      <p:sp>
        <p:nvSpPr>
          <p:cNvPr id="13" name="TextBox 12">
            <a:extLst>
              <a:ext uri="{FF2B5EF4-FFF2-40B4-BE49-F238E27FC236}">
                <a16:creationId xmlns:a16="http://schemas.microsoft.com/office/drawing/2014/main" id="{D76C7DA7-981E-4335-B366-46A697F4AB48}"/>
              </a:ext>
            </a:extLst>
          </p:cNvPr>
          <p:cNvSpPr txBox="1"/>
          <p:nvPr/>
        </p:nvSpPr>
        <p:spPr>
          <a:xfrm>
            <a:off x="1543257" y="1017963"/>
            <a:ext cx="8628611" cy="3539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007598"/>
                </a:solidFill>
                <a:effectLst/>
                <a:uLnTx/>
                <a:uFillTx/>
                <a:latin typeface="Calibri" panose="020F0502020204030204"/>
                <a:ea typeface="+mn-ea"/>
                <a:cs typeface="+mn-cs"/>
              </a:rPr>
              <a:t>Depending upon the type of curriculum presented, additional approval may be required!</a:t>
            </a:r>
          </a:p>
        </p:txBody>
      </p:sp>
      <p:sp>
        <p:nvSpPr>
          <p:cNvPr id="14" name="TextBox 13">
            <a:extLst>
              <a:ext uri="{FF2B5EF4-FFF2-40B4-BE49-F238E27FC236}">
                <a16:creationId xmlns:a16="http://schemas.microsoft.com/office/drawing/2014/main" id="{31366E1C-7F14-4C75-A112-EA04CB3768A1}"/>
              </a:ext>
            </a:extLst>
          </p:cNvPr>
          <p:cNvSpPr txBox="1"/>
          <p:nvPr/>
        </p:nvSpPr>
        <p:spPr>
          <a:xfrm>
            <a:off x="2029818" y="3549332"/>
            <a:ext cx="7055459" cy="1923604"/>
          </a:xfrm>
          <a:prstGeom prst="rect">
            <a:avLst/>
          </a:prstGeom>
          <a:noFill/>
        </p:spPr>
        <p:txBody>
          <a:bodyPr wrap="square" numCol="1"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700" b="1" i="1" u="sng"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The office of Curriculum Services </a:t>
            </a:r>
            <a:r>
              <a:rPr lang="en-US" sz="1700" b="1" i="1" u="sng" dirty="0">
                <a:solidFill>
                  <a:srgbClr val="4BACC6">
                    <a:lumMod val="75000"/>
                  </a:srgbClr>
                </a:solidFill>
                <a:latin typeface="Calibri" panose="020F0502020204030204" pitchFamily="34" charset="0"/>
                <a:cs typeface="Calibri" panose="020F0502020204030204" pitchFamily="34" charset="0"/>
              </a:rPr>
              <a:t>will…</a:t>
            </a:r>
          </a:p>
          <a:p>
            <a:pPr marR="0" lvl="0" defTabSz="914400" rtl="0" eaLnBrk="1" fontAlgn="auto" latinLnBrk="0" hangingPunct="1">
              <a:lnSpc>
                <a:spcPct val="100000"/>
              </a:lnSpc>
              <a:spcBef>
                <a:spcPts val="0"/>
              </a:spcBef>
              <a:spcAft>
                <a:spcPts val="0"/>
              </a:spcAft>
              <a:buClrTx/>
              <a:buSzTx/>
              <a:tabLst/>
              <a:defRPr/>
            </a:pPr>
            <a:endParaRPr lang="en-US" sz="1700" i="1" dirty="0">
              <a:solidFill>
                <a:srgbClr val="4BACC6">
                  <a:lumMod val="75000"/>
                </a:srgbClr>
              </a:solidFill>
              <a:latin typeface="Calibri" panose="020F0502020204030204" pitchFamily="34" charset="0"/>
              <a:cs typeface="Calibri" panose="020F0502020204030204" pitchFamily="34" charset="0"/>
            </a:endParaRP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700" i="1" dirty="0">
                <a:solidFill>
                  <a:srgbClr val="4BACC6">
                    <a:lumMod val="75000"/>
                  </a:srgbClr>
                </a:solidFill>
                <a:latin typeface="Calibri" panose="020F0502020204030204" pitchFamily="34" charset="0"/>
                <a:cs typeface="Calibri" panose="020F0502020204030204" pitchFamily="34" charset="0"/>
              </a:rPr>
              <a:t>Draft items for presentation to the College’s District Board of Trustees</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700" i="1" dirty="0">
                <a:solidFill>
                  <a:srgbClr val="4BACC6">
                    <a:lumMod val="75000"/>
                  </a:srgbClr>
                </a:solidFill>
                <a:latin typeface="Calibri" panose="020F0502020204030204" pitchFamily="34" charset="0"/>
                <a:cs typeface="Calibri" panose="020F0502020204030204" pitchFamily="34" charset="0"/>
              </a:rPr>
              <a:t>Partner </a:t>
            </a:r>
            <a:r>
              <a:rPr kumimoji="0" lang="en-US" sz="1700" b="0" i="1"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with the office of Institutional Effectiveness and Advancement to ensure notification to the institutional and/or specialized accreditor(s)</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700" b="0" i="1" u="none" strike="noStrike" kern="1200" cap="none" spc="0" normalizeH="0" baseline="0" noProof="0" dirty="0">
                <a:ln>
                  <a:noFill/>
                </a:ln>
                <a:solidFill>
                  <a:srgbClr val="4BACC6">
                    <a:lumMod val="75000"/>
                  </a:srgbClr>
                </a:solidFill>
                <a:effectLst/>
                <a:uLnTx/>
                <a:uFillTx/>
                <a:latin typeface="Calibri" panose="020F0502020204030204" pitchFamily="34" charset="0"/>
                <a:ea typeface="+mn-ea"/>
                <a:cs typeface="Calibri" panose="020F0502020204030204" pitchFamily="34" charset="0"/>
              </a:rPr>
              <a:t>Collaborate with the office of Financial Aid to ensure items that require ECAR submission are provided in a timely manner</a:t>
            </a:r>
          </a:p>
        </p:txBody>
      </p:sp>
    </p:spTree>
    <p:extLst>
      <p:ext uri="{BB962C8B-B14F-4D97-AF65-F5344CB8AC3E}">
        <p14:creationId xmlns:p14="http://schemas.microsoft.com/office/powerpoint/2010/main" val="2024761428"/>
      </p:ext>
    </p:extLst>
  </p:cSld>
  <p:clrMapOvr>
    <a:masterClrMapping/>
  </p:clrMapOvr>
  <mc:AlternateContent xmlns:mc="http://schemas.openxmlformats.org/markup-compatibility/2006" xmlns:p14="http://schemas.microsoft.com/office/powerpoint/2010/main">
    <mc:Choice Requires="p14">
      <p:transition spd="slow" p14:dur="800" advTm="72734">
        <p14:flythrough/>
      </p:transition>
    </mc:Choice>
    <mc:Fallback xmlns="">
      <p:transition spd="slow" advTm="72734">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2"/>
          <p:cNvSpPr txBox="1">
            <a:spLocks/>
          </p:cNvSpPr>
          <p:nvPr/>
        </p:nvSpPr>
        <p:spPr>
          <a:xfrm>
            <a:off x="2058838" y="3429000"/>
            <a:ext cx="8074324" cy="18309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srgbClr val="007598"/>
                </a:solidFill>
                <a:effectLst>
                  <a:outerShdw blurRad="38100" dist="38100" dir="2700000" algn="tl">
                    <a:srgbClr val="000000">
                      <a:alpha val="43137"/>
                    </a:srgbClr>
                  </a:outerShdw>
                </a:effectLst>
                <a:uLnTx/>
                <a:uFillTx/>
                <a:latin typeface="Calibri" panose="020F0502020204030204"/>
                <a:ea typeface="+mn-ea"/>
                <a:cs typeface="+mn-cs"/>
              </a:rPr>
              <a:t>Thank you so much for your participation.</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200" i="1" u="sng" dirty="0">
                <a:solidFill>
                  <a:schemeClr val="accent4">
                    <a:lumMod val="75000"/>
                  </a:schemeClr>
                </a:solidFill>
                <a:latin typeface="Calibri" panose="020F0502020204030204"/>
              </a:rPr>
              <a:t>If I can be of assistance to you with your curriculum process, </a:t>
            </a:r>
            <a:br>
              <a:rPr lang="en-US" sz="2200" i="1" u="sng" dirty="0">
                <a:solidFill>
                  <a:schemeClr val="accent4">
                    <a:lumMod val="75000"/>
                  </a:schemeClr>
                </a:solidFill>
                <a:latin typeface="Calibri" panose="020F0502020204030204"/>
              </a:rPr>
            </a:br>
            <a:r>
              <a:rPr lang="en-US" sz="2200" i="1" u="sng" dirty="0">
                <a:solidFill>
                  <a:schemeClr val="accent4">
                    <a:lumMod val="75000"/>
                  </a:schemeClr>
                </a:solidFill>
                <a:latin typeface="Calibri" panose="020F0502020204030204"/>
              </a:rPr>
              <a:t>please do not hesitate to contact me – I am happy to help. </a:t>
            </a:r>
            <a:endParaRPr kumimoji="0" lang="en-US" sz="2200" b="0" i="1" u="sng" strike="noStrike" kern="1200" cap="none" spc="0" normalizeH="0" baseline="0" noProof="0" dirty="0">
              <a:ln>
                <a:noFill/>
              </a:ln>
              <a:solidFill>
                <a:schemeClr val="accent4">
                  <a:lumMod val="75000"/>
                </a:schemeClr>
              </a:solidFill>
              <a:effectLst/>
              <a:uLnTx/>
              <a:uFillTx/>
              <a:latin typeface="Calibri" panose="020F0502020204030204"/>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srgbClr val="007598"/>
                </a:solidFill>
                <a:effectLst/>
                <a:uLnTx/>
                <a:uFillTx/>
                <a:latin typeface="Calibri" panose="020F0502020204030204"/>
                <a:ea typeface="+mn-ea"/>
                <a:cs typeface="+mn-cs"/>
              </a:rPr>
              <a:t>Ms. Rebecca A. Nelson</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200" dirty="0">
                <a:solidFill>
                  <a:srgbClr val="007598"/>
                </a:solidFill>
                <a:latin typeface="Calibri" panose="020F0502020204030204"/>
              </a:rPr>
              <a:t> Office: (904) 632-3274 | Cell: 904-207-2043</a:t>
            </a:r>
            <a:endParaRPr kumimoji="0" lang="en-US" sz="2200" b="0" i="0" u="none" strike="noStrike" kern="1200" cap="none" spc="0" normalizeH="0" baseline="0" noProof="0" dirty="0">
              <a:ln>
                <a:noFill/>
              </a:ln>
              <a:solidFill>
                <a:srgbClr val="007598"/>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200" dirty="0">
                <a:solidFill>
                  <a:srgbClr val="007598"/>
                </a:solidFill>
                <a:latin typeface="Calibri" panose="020F0502020204030204"/>
                <a:hlinkClick r:id="rId2"/>
              </a:rPr>
              <a:t>rebecca.nelson@fscj.edu</a:t>
            </a:r>
            <a:r>
              <a:rPr lang="en-US" sz="2200" dirty="0">
                <a:solidFill>
                  <a:srgbClr val="007598"/>
                </a:solidFill>
                <a:latin typeface="Calibri" panose="020F0502020204030204"/>
              </a:rPr>
              <a:t> </a:t>
            </a:r>
            <a:endParaRPr kumimoji="0" lang="en-US" sz="2200" b="0" i="0" u="none" strike="noStrike" kern="1200" cap="none" spc="0" normalizeH="0" baseline="0" noProof="0" dirty="0">
              <a:ln>
                <a:noFill/>
              </a:ln>
              <a:solidFill>
                <a:srgbClr val="007598"/>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A8245F5-A518-4DF0-9A26-35B3019FEB0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735238" y="1136009"/>
            <a:ext cx="4876800" cy="2133600"/>
          </a:xfrm>
          <a:prstGeom prst="rect">
            <a:avLst/>
          </a:prstGeom>
        </p:spPr>
      </p:pic>
      <p:sp>
        <p:nvSpPr>
          <p:cNvPr id="7" name="Title 1">
            <a:extLst>
              <a:ext uri="{FF2B5EF4-FFF2-40B4-BE49-F238E27FC236}">
                <a16:creationId xmlns:a16="http://schemas.microsoft.com/office/drawing/2014/main" id="{FA215728-97F3-45CD-A289-3A18F7F0BD45}"/>
              </a:ext>
            </a:extLst>
          </p:cNvPr>
          <p:cNvSpPr txBox="1">
            <a:spLocks/>
          </p:cNvSpPr>
          <p:nvPr/>
        </p:nvSpPr>
        <p:spPr>
          <a:xfrm>
            <a:off x="1524000" y="277438"/>
            <a:ext cx="9144000" cy="740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8064A2">
                    <a:lumMod val="75000"/>
                  </a:srgbClr>
                </a:solidFill>
                <a:effectLst/>
                <a:uLnTx/>
                <a:uFillTx/>
                <a:latin typeface="Calibri" panose="020F0502020204030204"/>
                <a:ea typeface="+mj-ea"/>
                <a:cs typeface="+mj-cs"/>
              </a:rPr>
              <a:t>Questions &amp; Answers</a:t>
            </a:r>
          </a:p>
        </p:txBody>
      </p:sp>
      <p:pic>
        <p:nvPicPr>
          <p:cNvPr id="8" name="Picture 7">
            <a:extLst>
              <a:ext uri="{FF2B5EF4-FFF2-40B4-BE49-F238E27FC236}">
                <a16:creationId xmlns:a16="http://schemas.microsoft.com/office/drawing/2014/main" id="{73458D74-F7E7-4F6C-832C-0A80C37EEFD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73092" y="1308002"/>
            <a:ext cx="1830958" cy="1830958"/>
          </a:xfrm>
          <a:prstGeom prst="rect">
            <a:avLst/>
          </a:prstGeom>
        </p:spPr>
      </p:pic>
      <p:pic>
        <p:nvPicPr>
          <p:cNvPr id="10" name="Picture 9">
            <a:extLst>
              <a:ext uri="{FF2B5EF4-FFF2-40B4-BE49-F238E27FC236}">
                <a16:creationId xmlns:a16="http://schemas.microsoft.com/office/drawing/2014/main" id="{37784172-CC23-4FEF-9C40-FEC011AA278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060810" y="1287330"/>
            <a:ext cx="1830958" cy="1830958"/>
          </a:xfrm>
          <a:prstGeom prst="rect">
            <a:avLst/>
          </a:prstGeom>
        </p:spPr>
      </p:pic>
    </p:spTree>
    <p:extLst>
      <p:ext uri="{BB962C8B-B14F-4D97-AF65-F5344CB8AC3E}">
        <p14:creationId xmlns:p14="http://schemas.microsoft.com/office/powerpoint/2010/main" val="510951234"/>
      </p:ext>
    </p:extLst>
  </p:cSld>
  <p:clrMapOvr>
    <a:masterClrMapping/>
  </p:clrMapOvr>
  <mc:AlternateContent xmlns:mc="http://schemas.openxmlformats.org/markup-compatibility/2006" xmlns:p14="http://schemas.microsoft.com/office/powerpoint/2010/main">
    <mc:Choice Requires="p14">
      <p:transition spd="slow" p14:dur="4400" advTm="118934">
        <p14:honeycomb/>
      </p:transition>
    </mc:Choice>
    <mc:Fallback xmlns="">
      <p:transition spd="slow" advTm="118934">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90007" y="1259830"/>
            <a:ext cx="5104016" cy="4862870"/>
          </a:xfrm>
          <a:prstGeom prst="rect">
            <a:avLst/>
          </a:prstGeom>
          <a:noFill/>
        </p:spPr>
        <p:txBody>
          <a:bodyPr wrap="square" rtlCol="0">
            <a:spAutoFit/>
          </a:bodyPr>
          <a:lstStyle/>
          <a:p>
            <a:pPr>
              <a:defRPr/>
            </a:pPr>
            <a:r>
              <a:rPr lang="en-US" sz="1900" b="1" u="sng" dirty="0">
                <a:solidFill>
                  <a:srgbClr val="A1CB8F">
                    <a:lumMod val="75000"/>
                  </a:srgbClr>
                </a:solidFill>
                <a:latin typeface="Calibri" panose="020F0502020204030204" pitchFamily="34" charset="0"/>
                <a:cs typeface="Calibri" panose="020F0502020204030204" pitchFamily="34" charset="0"/>
              </a:rPr>
              <a:t>Ongoing, iterative process </a:t>
            </a:r>
          </a:p>
          <a:p>
            <a:pPr marL="285750" indent="-285750">
              <a:buFont typeface="Arial" panose="020B0604020202020204" pitchFamily="34" charset="0"/>
              <a:buChar char="•"/>
              <a:defRPr/>
            </a:pPr>
            <a:r>
              <a:rPr lang="en-US" sz="1900" dirty="0">
                <a:solidFill>
                  <a:srgbClr val="4BACC6">
                    <a:lumMod val="75000"/>
                  </a:srgbClr>
                </a:solidFill>
                <a:latin typeface="Calibri" panose="020F0502020204030204" pitchFamily="34" charset="0"/>
                <a:cs typeface="Calibri" panose="020F0502020204030204" pitchFamily="34" charset="0"/>
              </a:rPr>
              <a:t>Annual course purge </a:t>
            </a:r>
            <a:r>
              <a:rPr lang="en-US" sz="1500" dirty="0">
                <a:solidFill>
                  <a:srgbClr val="4BACC6">
                    <a:lumMod val="75000"/>
                  </a:srgbClr>
                </a:solidFill>
                <a:latin typeface="Calibri" panose="020F0502020204030204" pitchFamily="34" charset="0"/>
                <a:cs typeface="Calibri" panose="020F0502020204030204" pitchFamily="34" charset="0"/>
              </a:rPr>
              <a:t>(courses not taught in five years)</a:t>
            </a:r>
          </a:p>
          <a:p>
            <a:pPr marL="285750" indent="-285750">
              <a:buFont typeface="Arial" panose="020B0604020202020204" pitchFamily="34" charset="0"/>
              <a:buChar char="•"/>
              <a:defRPr/>
            </a:pPr>
            <a:r>
              <a:rPr lang="en-US" sz="1900" dirty="0">
                <a:solidFill>
                  <a:srgbClr val="4BACC6">
                    <a:lumMod val="75000"/>
                  </a:srgbClr>
                </a:solidFill>
                <a:latin typeface="Calibri" panose="020F0502020204030204" pitchFamily="34" charset="0"/>
                <a:cs typeface="Calibri" panose="020F0502020204030204" pitchFamily="34" charset="0"/>
              </a:rPr>
              <a:t>Assessment updates</a:t>
            </a:r>
          </a:p>
          <a:p>
            <a:pPr marL="285750" indent="-285750">
              <a:buFont typeface="Arial" panose="020B0604020202020204" pitchFamily="34" charset="0"/>
              <a:buChar char="•"/>
              <a:defRPr/>
            </a:pPr>
            <a:r>
              <a:rPr lang="en-US" sz="1900" dirty="0">
                <a:solidFill>
                  <a:srgbClr val="4BACC6">
                    <a:lumMod val="75000"/>
                  </a:srgbClr>
                </a:solidFill>
                <a:latin typeface="Calibri" panose="020F0502020204030204" pitchFamily="34" charset="0"/>
                <a:cs typeface="Calibri" panose="020F0502020204030204" pitchFamily="34" charset="0"/>
              </a:rPr>
              <a:t>Course outline reviews</a:t>
            </a:r>
          </a:p>
          <a:p>
            <a:pPr marL="285750" indent="-285750">
              <a:buFont typeface="Arial" panose="020B0604020202020204" pitchFamily="34" charset="0"/>
              <a:buChar char="•"/>
              <a:defRPr/>
            </a:pPr>
            <a:r>
              <a:rPr lang="en-US" sz="1900" dirty="0">
                <a:solidFill>
                  <a:srgbClr val="4BACC6">
                    <a:lumMod val="75000"/>
                  </a:srgbClr>
                </a:solidFill>
                <a:latin typeface="Calibri" panose="020F0502020204030204" pitchFamily="34" charset="0"/>
                <a:cs typeface="Calibri" panose="020F0502020204030204" pitchFamily="34" charset="0"/>
              </a:rPr>
              <a:t>Program reviews </a:t>
            </a:r>
          </a:p>
          <a:p>
            <a:pPr marL="285750" indent="-285750">
              <a:buFont typeface="Arial" panose="020B0604020202020204" pitchFamily="34" charset="0"/>
              <a:buChar char="•"/>
              <a:defRPr/>
            </a:pPr>
            <a:r>
              <a:rPr lang="en-US" sz="1900" dirty="0">
                <a:solidFill>
                  <a:srgbClr val="4BACC6">
                    <a:lumMod val="75000"/>
                  </a:srgbClr>
                </a:solidFill>
                <a:latin typeface="Calibri" panose="020F0502020204030204" pitchFamily="34" charset="0"/>
                <a:cs typeface="Calibri" panose="020F0502020204030204" pitchFamily="34" charset="0"/>
              </a:rPr>
              <a:t>Resource demands </a:t>
            </a:r>
          </a:p>
          <a:p>
            <a:pPr>
              <a:defRPr/>
            </a:pPr>
            <a:endParaRPr lang="en-US" sz="1900" dirty="0">
              <a:solidFill>
                <a:srgbClr val="4BACC6">
                  <a:lumMod val="75000"/>
                </a:srgbClr>
              </a:solidFill>
              <a:latin typeface="Calibri" panose="020F0502020204030204" pitchFamily="34" charset="0"/>
              <a:cs typeface="Calibri" panose="020F0502020204030204" pitchFamily="34" charset="0"/>
            </a:endParaRPr>
          </a:p>
          <a:p>
            <a:pPr>
              <a:defRPr/>
            </a:pPr>
            <a:r>
              <a:rPr lang="en-US" sz="1900" b="1" u="sng" dirty="0">
                <a:solidFill>
                  <a:srgbClr val="A1CB8F">
                    <a:lumMod val="75000"/>
                  </a:srgbClr>
                </a:solidFill>
                <a:latin typeface="Calibri" panose="020F0502020204030204" pitchFamily="34" charset="0"/>
                <a:cs typeface="Calibri" panose="020F0502020204030204" pitchFamily="34" charset="0"/>
              </a:rPr>
              <a:t>Sources of Change </a:t>
            </a:r>
          </a:p>
          <a:p>
            <a:pPr marL="285750" indent="-285750">
              <a:buFont typeface="Arial" panose="020B0604020202020204" pitchFamily="34" charset="0"/>
              <a:buChar char="•"/>
              <a:defRPr/>
            </a:pPr>
            <a:r>
              <a:rPr lang="en-US" sz="1900" dirty="0">
                <a:solidFill>
                  <a:srgbClr val="4BACC6">
                    <a:lumMod val="75000"/>
                  </a:srgbClr>
                </a:solidFill>
                <a:latin typeface="Calibri" panose="020F0502020204030204" pitchFamily="34" charset="0"/>
                <a:cs typeface="Calibri" panose="020F0502020204030204" pitchFamily="34" charset="0"/>
              </a:rPr>
              <a:t>Faculty-Initiated </a:t>
            </a:r>
          </a:p>
          <a:p>
            <a:pPr marL="800100" lvl="1" indent="-342900">
              <a:buFont typeface="Wingdings" panose="05000000000000000000" pitchFamily="2" charset="2"/>
              <a:buChar char="ü"/>
            </a:pPr>
            <a:r>
              <a:rPr lang="en-US" sz="1600" dirty="0">
                <a:solidFill>
                  <a:srgbClr val="4BACC6">
                    <a:lumMod val="75000"/>
                  </a:srgbClr>
                </a:solidFill>
                <a:latin typeface="Calibri" panose="020F0502020204030204" pitchFamily="34" charset="0"/>
                <a:cs typeface="Calibri" panose="020F0502020204030204" pitchFamily="34" charset="0"/>
              </a:rPr>
              <a:t>Discipline best practice</a:t>
            </a:r>
          </a:p>
          <a:p>
            <a:pPr marL="285750" indent="-285750">
              <a:buFont typeface="Arial" panose="020B0604020202020204" pitchFamily="34" charset="0"/>
              <a:buChar char="•"/>
              <a:defRPr/>
            </a:pPr>
            <a:r>
              <a:rPr lang="en-US" sz="1900" dirty="0">
                <a:solidFill>
                  <a:srgbClr val="4BACC6">
                    <a:lumMod val="75000"/>
                  </a:srgbClr>
                </a:solidFill>
                <a:latin typeface="Calibri" panose="020F0502020204030204" pitchFamily="34" charset="0"/>
                <a:cs typeface="Calibri" panose="020F0502020204030204" pitchFamily="34" charset="0"/>
              </a:rPr>
              <a:t>State-Mandated</a:t>
            </a:r>
          </a:p>
          <a:p>
            <a:pPr marL="800100" lvl="1" indent="-342900">
              <a:buFont typeface="Wingdings" panose="05000000000000000000" pitchFamily="2" charset="2"/>
              <a:buChar char="ü"/>
            </a:pPr>
            <a:r>
              <a:rPr lang="en-US" sz="1600" dirty="0">
                <a:solidFill>
                  <a:srgbClr val="4BACC6">
                    <a:lumMod val="75000"/>
                  </a:srgbClr>
                </a:solidFill>
                <a:latin typeface="Calibri" panose="020F0502020204030204" pitchFamily="34" charset="0"/>
                <a:cs typeface="Calibri" panose="020F0502020204030204" pitchFamily="34" charset="0"/>
              </a:rPr>
              <a:t>New, modified, inactivated</a:t>
            </a:r>
          </a:p>
          <a:p>
            <a:pPr marL="285750" indent="-285750">
              <a:buFont typeface="Arial" panose="020B0604020202020204" pitchFamily="34" charset="0"/>
              <a:buChar char="•"/>
              <a:defRPr/>
            </a:pPr>
            <a:r>
              <a:rPr lang="en-US" sz="1900" dirty="0">
                <a:solidFill>
                  <a:srgbClr val="4BACC6">
                    <a:lumMod val="75000"/>
                  </a:srgbClr>
                </a:solidFill>
                <a:latin typeface="Calibri" panose="020F0502020204030204" pitchFamily="34" charset="0"/>
                <a:cs typeface="Calibri" panose="020F0502020204030204" pitchFamily="34" charset="0"/>
              </a:rPr>
              <a:t>Business and Industry Leadership Team-Supported</a:t>
            </a:r>
          </a:p>
          <a:p>
            <a:pPr marL="800100" lvl="1" indent="-342900">
              <a:buFont typeface="Wingdings" panose="05000000000000000000" pitchFamily="2" charset="2"/>
              <a:buChar char="ü"/>
            </a:pPr>
            <a:r>
              <a:rPr lang="en-US" sz="1600" dirty="0">
                <a:solidFill>
                  <a:srgbClr val="4BACC6">
                    <a:lumMod val="75000"/>
                  </a:srgbClr>
                </a:solidFill>
                <a:latin typeface="Calibri" panose="020F0502020204030204" pitchFamily="34" charset="0"/>
                <a:cs typeface="Calibri" panose="020F0502020204030204" pitchFamily="34" charset="0"/>
              </a:rPr>
              <a:t>Community or employer need</a:t>
            </a:r>
          </a:p>
          <a:p>
            <a:pPr>
              <a:defRPr/>
            </a:pPr>
            <a:r>
              <a:rPr lang="en-US" sz="1700" dirty="0">
                <a:solidFill>
                  <a:srgbClr val="4BACC6">
                    <a:lumMod val="75000"/>
                  </a:srgbClr>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defRPr/>
            </a:pPr>
            <a:endParaRPr lang="en-US" sz="1700" dirty="0">
              <a:solidFill>
                <a:srgbClr val="4BACC6">
                  <a:lumMod val="75000"/>
                </a:srgbClr>
              </a:solidFill>
              <a:latin typeface="Calibri" panose="020F0502020204030204" pitchFamily="34" charset="0"/>
              <a:cs typeface="Calibri" panose="020F0502020204030204" pitchFamily="34" charset="0"/>
            </a:endParaRPr>
          </a:p>
        </p:txBody>
      </p:sp>
      <p:pic>
        <p:nvPicPr>
          <p:cNvPr id="12" name="Picture 11" descr="See the source image"/>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0" y="1872584"/>
            <a:ext cx="3790604" cy="3713569"/>
          </a:xfrm>
          <a:prstGeom prst="rect">
            <a:avLst/>
          </a:prstGeom>
          <a:noFill/>
          <a:ln>
            <a:noFill/>
          </a:ln>
        </p:spPr>
      </p:pic>
      <p:sp>
        <p:nvSpPr>
          <p:cNvPr id="15" name="Title 1"/>
          <p:cNvSpPr txBox="1">
            <a:spLocks/>
          </p:cNvSpPr>
          <p:nvPr/>
        </p:nvSpPr>
        <p:spPr>
          <a:xfrm>
            <a:off x="1524000" y="277438"/>
            <a:ext cx="9144000" cy="740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8064A2">
                    <a:lumMod val="75000"/>
                  </a:srgbClr>
                </a:solidFill>
                <a:latin typeface="Calibri" panose="020F0502020204030204"/>
              </a:rPr>
              <a:t>The Curriculum Lifecycle</a:t>
            </a:r>
          </a:p>
        </p:txBody>
      </p:sp>
    </p:spTree>
    <p:extLst>
      <p:ext uri="{BB962C8B-B14F-4D97-AF65-F5344CB8AC3E}">
        <p14:creationId xmlns:p14="http://schemas.microsoft.com/office/powerpoint/2010/main" val="2564498054"/>
      </p:ext>
    </p:extLst>
  </p:cSld>
  <p:clrMapOvr>
    <a:masterClrMapping/>
  </p:clrMapOvr>
  <mc:AlternateContent xmlns:mc="http://schemas.openxmlformats.org/markup-compatibility/2006" xmlns:p14="http://schemas.microsoft.com/office/powerpoint/2010/main">
    <mc:Choice Requires="p14">
      <p:transition spd="slow" p14:dur="1200" advTm="45411">
        <p14:prism/>
      </p:transition>
    </mc:Choice>
    <mc:Fallback xmlns="">
      <p:transition spd="slow" advTm="45411">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7438"/>
            <a:ext cx="9144000" cy="740525"/>
          </a:xfrm>
        </p:spPr>
        <p:txBody>
          <a:bodyPr/>
          <a:lstStyle/>
          <a:p>
            <a:pPr algn="ctr"/>
            <a:r>
              <a:rPr lang="en-US" dirty="0">
                <a:solidFill>
                  <a:schemeClr val="accent4">
                    <a:lumMod val="75000"/>
                  </a:schemeClr>
                </a:solidFill>
              </a:rPr>
              <a:t>Types of Curriculum</a:t>
            </a:r>
          </a:p>
        </p:txBody>
      </p:sp>
      <p:sp>
        <p:nvSpPr>
          <p:cNvPr id="5" name="TextBox 4"/>
          <p:cNvSpPr txBox="1"/>
          <p:nvPr/>
        </p:nvSpPr>
        <p:spPr>
          <a:xfrm>
            <a:off x="1790008" y="1113906"/>
            <a:ext cx="8628611" cy="353943"/>
          </a:xfrm>
          <a:prstGeom prst="rect">
            <a:avLst/>
          </a:prstGeom>
          <a:noFill/>
        </p:spPr>
        <p:txBody>
          <a:bodyPr wrap="square" rtlCol="0">
            <a:spAutoFit/>
          </a:bodyPr>
          <a:lstStyle/>
          <a:p>
            <a:pPr algn="ctr">
              <a:defRPr/>
            </a:pPr>
            <a:r>
              <a:rPr lang="en-US" sz="1700" b="1" dirty="0">
                <a:solidFill>
                  <a:srgbClr val="007598"/>
                </a:solidFill>
                <a:latin typeface="Calibri" panose="020F0502020204030204"/>
              </a:rPr>
              <a:t>A curriculum proposal may include a variety of different actions:</a:t>
            </a:r>
          </a:p>
        </p:txBody>
      </p:sp>
      <p:sp>
        <p:nvSpPr>
          <p:cNvPr id="6" name="TextBox 5"/>
          <p:cNvSpPr txBox="1"/>
          <p:nvPr/>
        </p:nvSpPr>
        <p:spPr>
          <a:xfrm>
            <a:off x="5813368" y="1755933"/>
            <a:ext cx="4472247" cy="3170099"/>
          </a:xfrm>
          <a:prstGeom prst="rect">
            <a:avLst/>
          </a:prstGeom>
          <a:noFill/>
        </p:spPr>
        <p:txBody>
          <a:bodyPr wrap="square" rtlCol="0">
            <a:spAutoFit/>
          </a:bodyPr>
          <a:lstStyle/>
          <a:p>
            <a:pPr marL="285750" indent="-285750">
              <a:lnSpc>
                <a:spcPct val="200000"/>
              </a:lnSpc>
              <a:buFont typeface="Wingdings" panose="05000000000000000000" pitchFamily="2" charset="2"/>
              <a:buChar char="ü"/>
              <a:defRPr/>
            </a:pPr>
            <a:r>
              <a:rPr lang="en-US" sz="2500" dirty="0">
                <a:solidFill>
                  <a:srgbClr val="A1CB8F">
                    <a:lumMod val="75000"/>
                  </a:srgbClr>
                </a:solidFill>
                <a:latin typeface="Calibri" panose="020F0502020204030204" pitchFamily="34" charset="0"/>
                <a:cs typeface="Calibri" panose="020F0502020204030204" pitchFamily="34" charset="0"/>
              </a:rPr>
              <a:t>New course or program</a:t>
            </a:r>
          </a:p>
          <a:p>
            <a:pPr marL="285750" indent="-285750">
              <a:lnSpc>
                <a:spcPct val="200000"/>
              </a:lnSpc>
              <a:buFont typeface="Wingdings" panose="05000000000000000000" pitchFamily="2" charset="2"/>
              <a:buChar char="ü"/>
              <a:defRPr/>
            </a:pPr>
            <a:r>
              <a:rPr lang="en-US" sz="2500" dirty="0">
                <a:solidFill>
                  <a:srgbClr val="A1CB8F">
                    <a:lumMod val="75000"/>
                  </a:srgbClr>
                </a:solidFill>
                <a:latin typeface="Calibri" panose="020F0502020204030204" pitchFamily="34" charset="0"/>
                <a:cs typeface="Calibri" panose="020F0502020204030204" pitchFamily="34" charset="0"/>
              </a:rPr>
              <a:t>Modified course or program</a:t>
            </a:r>
          </a:p>
          <a:p>
            <a:pPr marL="285750" indent="-285750">
              <a:lnSpc>
                <a:spcPct val="200000"/>
              </a:lnSpc>
              <a:buFont typeface="Wingdings" panose="05000000000000000000" pitchFamily="2" charset="2"/>
              <a:buChar char="ü"/>
              <a:defRPr/>
            </a:pPr>
            <a:r>
              <a:rPr lang="en-US" sz="2500" dirty="0">
                <a:solidFill>
                  <a:srgbClr val="A1CB8F">
                    <a:lumMod val="75000"/>
                  </a:srgbClr>
                </a:solidFill>
                <a:latin typeface="Calibri" panose="020F0502020204030204" pitchFamily="34" charset="0"/>
                <a:cs typeface="Calibri" panose="020F0502020204030204" pitchFamily="34" charset="0"/>
              </a:rPr>
              <a:t>Inactivated course or program</a:t>
            </a:r>
          </a:p>
          <a:p>
            <a:pPr marL="285750" indent="-285750">
              <a:lnSpc>
                <a:spcPct val="200000"/>
              </a:lnSpc>
              <a:buFont typeface="Wingdings" panose="05000000000000000000" pitchFamily="2" charset="2"/>
              <a:buChar char="ü"/>
              <a:defRPr/>
            </a:pPr>
            <a:r>
              <a:rPr lang="en-US" sz="2500" dirty="0">
                <a:solidFill>
                  <a:srgbClr val="A1CB8F">
                    <a:lumMod val="75000"/>
                  </a:srgbClr>
                </a:solidFill>
                <a:latin typeface="Calibri" panose="020F0502020204030204" pitchFamily="34" charset="0"/>
                <a:cs typeface="Calibri" panose="020F0502020204030204" pitchFamily="34" charset="0"/>
              </a:rPr>
              <a:t>Reactivated course or program</a:t>
            </a:r>
          </a:p>
        </p:txBody>
      </p:sp>
      <p:pic>
        <p:nvPicPr>
          <p:cNvPr id="3" name="Picture 2" descr="Free Action Plan Cliparts, Download Free Clip Art, Fre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525" y="2026791"/>
            <a:ext cx="3124200" cy="3486150"/>
          </a:xfrm>
          <a:prstGeom prst="rect">
            <a:avLst/>
          </a:prstGeom>
        </p:spPr>
      </p:pic>
    </p:spTree>
    <p:extLst>
      <p:ext uri="{BB962C8B-B14F-4D97-AF65-F5344CB8AC3E}">
        <p14:creationId xmlns:p14="http://schemas.microsoft.com/office/powerpoint/2010/main" val="2185910200"/>
      </p:ext>
    </p:extLst>
  </p:cSld>
  <p:clrMapOvr>
    <a:masterClrMapping/>
  </p:clrMapOvr>
  <mc:AlternateContent xmlns:mc="http://schemas.openxmlformats.org/markup-compatibility/2006" xmlns:p14="http://schemas.microsoft.com/office/powerpoint/2010/main">
    <mc:Choice Requires="p14">
      <p:transition spd="slow" p14:dur="1200" advTm="16152">
        <p14:prism/>
      </p:transition>
    </mc:Choice>
    <mc:Fallback xmlns="">
      <p:transition spd="slow" advTm="16152">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73134" y="2023324"/>
            <a:ext cx="7489769" cy="3585597"/>
          </a:xfrm>
          <a:prstGeom prst="rect">
            <a:avLst/>
          </a:prstGeom>
          <a:noFill/>
        </p:spPr>
        <p:txBody>
          <a:bodyPr wrap="square" rtlCol="0">
            <a:spAutoFit/>
          </a:bodyPr>
          <a:lstStyle/>
          <a:p>
            <a:pPr>
              <a:defRPr/>
            </a:pPr>
            <a:r>
              <a:rPr lang="en-US" sz="1900" b="1" u="sng" dirty="0">
                <a:solidFill>
                  <a:srgbClr val="A1CB8F">
                    <a:lumMod val="75000"/>
                  </a:srgbClr>
                </a:solidFill>
                <a:latin typeface="Calibri" panose="020F0502020204030204" pitchFamily="34" charset="0"/>
                <a:cs typeface="Calibri" panose="020F0502020204030204" pitchFamily="34" charset="0"/>
              </a:rPr>
              <a:t>Types of Collaborators </a:t>
            </a:r>
          </a:p>
          <a:p>
            <a:pPr marL="285750" indent="-285750">
              <a:buFont typeface="Arial" panose="020B0604020202020204" pitchFamily="34" charset="0"/>
              <a:buChar char="•"/>
            </a:pPr>
            <a:r>
              <a:rPr lang="en-US" sz="1900" dirty="0">
                <a:solidFill>
                  <a:srgbClr val="4BACC6">
                    <a:lumMod val="75000"/>
                  </a:srgbClr>
                </a:solidFill>
                <a:latin typeface="Calibri" panose="020F0502020204030204" pitchFamily="34" charset="0"/>
                <a:cs typeface="Calibri" panose="020F0502020204030204" pitchFamily="34" charset="0"/>
              </a:rPr>
              <a:t>Business and Industry Leadership Team (BILT)</a:t>
            </a:r>
          </a:p>
          <a:p>
            <a:pPr marL="285750" indent="-285750">
              <a:buFont typeface="Arial" panose="020B0604020202020204" pitchFamily="34" charset="0"/>
              <a:buChar char="•"/>
            </a:pPr>
            <a:r>
              <a:rPr lang="en-US" sz="1900" dirty="0">
                <a:solidFill>
                  <a:srgbClr val="4BACC6">
                    <a:lumMod val="75000"/>
                  </a:srgbClr>
                </a:solidFill>
                <a:latin typeface="Calibri" panose="020F0502020204030204" pitchFamily="34" charset="0"/>
                <a:cs typeface="Calibri" panose="020F0502020204030204" pitchFamily="34" charset="0"/>
              </a:rPr>
              <a:t>Community partnerships</a:t>
            </a:r>
          </a:p>
          <a:p>
            <a:pPr marL="285750" indent="-285750">
              <a:buFont typeface="Arial" panose="020B0604020202020204" pitchFamily="34" charset="0"/>
              <a:buChar char="•"/>
            </a:pPr>
            <a:r>
              <a:rPr lang="en-US" sz="1900" dirty="0">
                <a:solidFill>
                  <a:srgbClr val="4BACC6">
                    <a:lumMod val="75000"/>
                  </a:srgbClr>
                </a:solidFill>
                <a:latin typeface="Calibri" panose="020F0502020204030204" pitchFamily="34" charset="0"/>
                <a:cs typeface="Calibri" panose="020F0502020204030204" pitchFamily="34" charset="0"/>
              </a:rPr>
              <a:t>Educational meetings</a:t>
            </a:r>
          </a:p>
          <a:p>
            <a:pPr marL="285750" indent="-285750">
              <a:buFont typeface="Arial" panose="020B0604020202020204" pitchFamily="34" charset="0"/>
              <a:buChar char="•"/>
              <a:defRPr/>
            </a:pPr>
            <a:r>
              <a:rPr lang="en-US" sz="1900" dirty="0">
                <a:solidFill>
                  <a:srgbClr val="4BACC6">
                    <a:lumMod val="75000"/>
                  </a:srgbClr>
                </a:solidFill>
                <a:latin typeface="Calibri" panose="020F0502020204030204" pitchFamily="34" charset="0"/>
                <a:cs typeface="Calibri" panose="020F0502020204030204" pitchFamily="34" charset="0"/>
              </a:rPr>
              <a:t>Faculty discipline councils</a:t>
            </a:r>
          </a:p>
          <a:p>
            <a:pPr marL="285750" indent="-285750">
              <a:buFont typeface="Arial" panose="020B0604020202020204" pitchFamily="34" charset="0"/>
              <a:buChar char="•"/>
              <a:defRPr/>
            </a:pPr>
            <a:r>
              <a:rPr lang="en-US" sz="1900" dirty="0">
                <a:solidFill>
                  <a:srgbClr val="4BACC6">
                    <a:lumMod val="75000"/>
                  </a:srgbClr>
                </a:solidFill>
                <a:latin typeface="Calibri" panose="020F0502020204030204" pitchFamily="34" charset="0"/>
                <a:cs typeface="Calibri" panose="020F0502020204030204" pitchFamily="34" charset="0"/>
              </a:rPr>
              <a:t>Schools of:</a:t>
            </a:r>
          </a:p>
          <a:p>
            <a:pPr marL="800100" lvl="1" indent="-342900">
              <a:lnSpc>
                <a:spcPct val="150000"/>
              </a:lnSpc>
              <a:buFont typeface="Wingdings" panose="05000000000000000000" pitchFamily="2" charset="2"/>
              <a:buChar char="ü"/>
              <a:defRPr/>
            </a:pPr>
            <a:r>
              <a:rPr lang="en-US" sz="1600" dirty="0">
                <a:solidFill>
                  <a:srgbClr val="4BACC6">
                    <a:lumMod val="75000"/>
                  </a:srgbClr>
                </a:solidFill>
                <a:latin typeface="Calibri" panose="020F0502020204030204" pitchFamily="34" charset="0"/>
                <a:cs typeface="Calibri" panose="020F0502020204030204" pitchFamily="34" charset="0"/>
              </a:rPr>
              <a:t>Business, Professional Studies and Public Safety</a:t>
            </a:r>
          </a:p>
          <a:p>
            <a:pPr marL="800100" lvl="1" indent="-342900">
              <a:lnSpc>
                <a:spcPct val="150000"/>
              </a:lnSpc>
              <a:buFont typeface="Wingdings" panose="05000000000000000000" pitchFamily="2" charset="2"/>
              <a:buChar char="ü"/>
              <a:defRPr/>
            </a:pPr>
            <a:r>
              <a:rPr lang="en-US" sz="1600" dirty="0">
                <a:solidFill>
                  <a:srgbClr val="4BACC6">
                    <a:lumMod val="75000"/>
                  </a:srgbClr>
                </a:solidFill>
                <a:latin typeface="Calibri" panose="020F0502020204030204" pitchFamily="34" charset="0"/>
                <a:cs typeface="Calibri" panose="020F0502020204030204" pitchFamily="34" charset="0"/>
              </a:rPr>
              <a:t>Health, Education and Human Services</a:t>
            </a:r>
          </a:p>
          <a:p>
            <a:pPr marL="800100" lvl="1" indent="-342900">
              <a:lnSpc>
                <a:spcPct val="150000"/>
              </a:lnSpc>
              <a:buFont typeface="Wingdings" panose="05000000000000000000" pitchFamily="2" charset="2"/>
              <a:buChar char="ü"/>
              <a:defRPr/>
            </a:pPr>
            <a:r>
              <a:rPr lang="en-US" sz="1600" dirty="0">
                <a:solidFill>
                  <a:srgbClr val="4BACC6">
                    <a:lumMod val="75000"/>
                  </a:srgbClr>
                </a:solidFill>
                <a:latin typeface="Calibri" panose="020F0502020204030204" pitchFamily="34" charset="0"/>
                <a:cs typeface="Calibri" panose="020F0502020204030204" pitchFamily="34" charset="0"/>
              </a:rPr>
              <a:t>Technology and Industry</a:t>
            </a:r>
          </a:p>
          <a:p>
            <a:pPr marL="800100" lvl="1" indent="-342900">
              <a:lnSpc>
                <a:spcPct val="150000"/>
              </a:lnSpc>
              <a:buFont typeface="Wingdings" panose="05000000000000000000" pitchFamily="2" charset="2"/>
              <a:buChar char="ü"/>
              <a:defRPr/>
            </a:pPr>
            <a:r>
              <a:rPr lang="en-US" sz="1600" dirty="0">
                <a:solidFill>
                  <a:srgbClr val="4BACC6">
                    <a:lumMod val="75000"/>
                  </a:srgbClr>
                </a:solidFill>
                <a:latin typeface="Calibri" panose="020F0502020204030204" pitchFamily="34" charset="0"/>
                <a:cs typeface="Calibri" panose="020F0502020204030204" pitchFamily="34" charset="0"/>
              </a:rPr>
              <a:t>Liberal Arts and Sciences </a:t>
            </a:r>
          </a:p>
          <a:p>
            <a:pPr marL="285750" indent="-285750">
              <a:buFont typeface="Arial" panose="020B0604020202020204" pitchFamily="34" charset="0"/>
              <a:buChar char="•"/>
              <a:defRPr/>
            </a:pPr>
            <a:endParaRPr lang="en-US" sz="1700" dirty="0">
              <a:solidFill>
                <a:srgbClr val="4BACC6">
                  <a:lumMod val="75000"/>
                </a:srgbClr>
              </a:solidFill>
              <a:latin typeface="Calibri" panose="020F0502020204030204" pitchFamily="34" charset="0"/>
              <a:cs typeface="Calibri" panose="020F0502020204030204" pitchFamily="34" charset="0"/>
            </a:endParaRPr>
          </a:p>
        </p:txBody>
      </p:sp>
      <p:sp>
        <p:nvSpPr>
          <p:cNvPr id="15" name="Title 1"/>
          <p:cNvSpPr txBox="1">
            <a:spLocks/>
          </p:cNvSpPr>
          <p:nvPr/>
        </p:nvSpPr>
        <p:spPr>
          <a:xfrm>
            <a:off x="1524000" y="277438"/>
            <a:ext cx="9144000" cy="740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dirty="0">
                <a:solidFill>
                  <a:srgbClr val="8064A2">
                    <a:lumMod val="75000"/>
                  </a:srgbClr>
                </a:solidFill>
                <a:latin typeface="Calibri" panose="020F0502020204030204"/>
              </a:rPr>
              <a:t>Critical Collaboration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73509">
            <a:off x="7843231" y="2493724"/>
            <a:ext cx="3274344" cy="236348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p:cNvSpPr txBox="1"/>
          <p:nvPr/>
        </p:nvSpPr>
        <p:spPr>
          <a:xfrm>
            <a:off x="1790008" y="1113906"/>
            <a:ext cx="8628611" cy="646331"/>
          </a:xfrm>
          <a:prstGeom prst="rect">
            <a:avLst/>
          </a:prstGeom>
          <a:noFill/>
        </p:spPr>
        <p:txBody>
          <a:bodyPr wrap="square" rtlCol="0">
            <a:spAutoFit/>
          </a:bodyPr>
          <a:lstStyle/>
          <a:p>
            <a:pPr algn="ctr">
              <a:defRPr/>
            </a:pPr>
            <a:r>
              <a:rPr lang="en-US" b="1" dirty="0">
                <a:solidFill>
                  <a:srgbClr val="4BACC6">
                    <a:lumMod val="75000"/>
                  </a:srgbClr>
                </a:solidFill>
                <a:latin typeface="Calibri" panose="020F0502020204030204" pitchFamily="34" charset="0"/>
                <a:cs typeface="Calibri" panose="020F0502020204030204" pitchFamily="34" charset="0"/>
              </a:rPr>
              <a:t>According to </a:t>
            </a:r>
            <a:r>
              <a:rPr lang="en-US" b="1" i="1" dirty="0">
                <a:solidFill>
                  <a:srgbClr val="4BACC6">
                    <a:lumMod val="75000"/>
                  </a:srgbClr>
                </a:solidFill>
                <a:latin typeface="Calibri" panose="020F0502020204030204" pitchFamily="34" charset="0"/>
                <a:cs typeface="Calibri" panose="020F0502020204030204" pitchFamily="34" charset="0"/>
              </a:rPr>
              <a:t>OxfordDictionaries.com</a:t>
            </a:r>
            <a:r>
              <a:rPr lang="en-US" b="1" dirty="0">
                <a:solidFill>
                  <a:srgbClr val="4BACC6">
                    <a:lumMod val="75000"/>
                  </a:srgbClr>
                </a:solidFill>
                <a:latin typeface="Calibri" panose="020F0502020204030204" pitchFamily="34" charset="0"/>
                <a:cs typeface="Calibri" panose="020F0502020204030204" pitchFamily="34" charset="0"/>
              </a:rPr>
              <a:t>, </a:t>
            </a:r>
            <a:r>
              <a:rPr lang="en-US" b="1" u="sng" dirty="0">
                <a:solidFill>
                  <a:srgbClr val="A1CB8F">
                    <a:lumMod val="75000"/>
                  </a:srgbClr>
                </a:solidFill>
                <a:latin typeface="Calibri" panose="020F0502020204030204" pitchFamily="34" charset="0"/>
                <a:cs typeface="Calibri" panose="020F0502020204030204" pitchFamily="34" charset="0"/>
              </a:rPr>
              <a:t>Collaboration</a:t>
            </a:r>
            <a:r>
              <a:rPr lang="en-US" b="1" dirty="0">
                <a:solidFill>
                  <a:srgbClr val="4BACC6">
                    <a:lumMod val="75000"/>
                  </a:srgbClr>
                </a:solidFill>
                <a:latin typeface="Calibri" panose="020F0502020204030204" pitchFamily="34" charset="0"/>
                <a:cs typeface="Calibri" panose="020F0502020204030204" pitchFamily="34" charset="0"/>
              </a:rPr>
              <a:t> is defined as:  </a:t>
            </a:r>
            <a:br>
              <a:rPr lang="en-US" b="1" dirty="0">
                <a:solidFill>
                  <a:srgbClr val="4BACC6">
                    <a:lumMod val="75000"/>
                  </a:srgbClr>
                </a:solidFill>
                <a:latin typeface="Calibri" panose="020F0502020204030204" pitchFamily="34" charset="0"/>
                <a:cs typeface="Calibri" panose="020F0502020204030204" pitchFamily="34" charset="0"/>
              </a:rPr>
            </a:br>
            <a:r>
              <a:rPr lang="en-US" b="1" dirty="0">
                <a:solidFill>
                  <a:srgbClr val="4BACC6">
                    <a:lumMod val="75000"/>
                  </a:srgbClr>
                </a:solidFill>
                <a:latin typeface="Calibri" panose="020F0502020204030204" pitchFamily="34" charset="0"/>
                <a:cs typeface="Calibri" panose="020F0502020204030204" pitchFamily="34" charset="0"/>
              </a:rPr>
              <a:t>“The action of working with someone to produce something.”</a:t>
            </a:r>
          </a:p>
        </p:txBody>
      </p:sp>
    </p:spTree>
    <p:extLst>
      <p:ext uri="{BB962C8B-B14F-4D97-AF65-F5344CB8AC3E}">
        <p14:creationId xmlns:p14="http://schemas.microsoft.com/office/powerpoint/2010/main" val="3433000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1824">
        <p15:prstTrans prst="peelOff"/>
      </p:transition>
    </mc:Choice>
    <mc:Fallback xmlns="">
      <p:transition spd="slow" advTm="41824">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40131" y="918210"/>
            <a:ext cx="8711739" cy="2723823"/>
          </a:xfrm>
          <a:prstGeom prst="rect">
            <a:avLst/>
          </a:prstGeom>
          <a:noFill/>
        </p:spPr>
        <p:txBody>
          <a:bodyPr wrap="square" rtlCol="0">
            <a:spAutoFit/>
          </a:bodyPr>
          <a:lstStyle/>
          <a:p>
            <a:pPr>
              <a:defRPr/>
            </a:pPr>
            <a:r>
              <a:rPr lang="en-US" sz="1900" b="1" u="sng" dirty="0">
                <a:solidFill>
                  <a:srgbClr val="A1CB8F">
                    <a:lumMod val="75000"/>
                  </a:srgbClr>
                </a:solidFill>
                <a:latin typeface="Calibri" panose="020F0502020204030204" pitchFamily="34" charset="0"/>
                <a:cs typeface="Calibri" panose="020F0502020204030204" pitchFamily="34" charset="0"/>
              </a:rPr>
              <a:t>Curriculum Committee calendar of proposal submission deadlines and meeting dates</a:t>
            </a:r>
          </a:p>
          <a:p>
            <a:pPr marL="285750" indent="-285750">
              <a:lnSpc>
                <a:spcPct val="200000"/>
              </a:lnSpc>
              <a:buFont typeface="Arial" panose="020B0604020202020204" pitchFamily="34" charset="0"/>
              <a:buChar char="•"/>
              <a:defRPr/>
            </a:pPr>
            <a:r>
              <a:rPr lang="en-US" sz="1900" dirty="0">
                <a:solidFill>
                  <a:srgbClr val="4BACC6">
                    <a:lumMod val="75000"/>
                  </a:srgbClr>
                </a:solidFill>
                <a:latin typeface="Calibri" panose="020F0502020204030204" pitchFamily="34" charset="0"/>
                <a:cs typeface="Calibri" panose="020F0502020204030204" pitchFamily="34" charset="0"/>
              </a:rPr>
              <a:t>Curriculum Committee meetings</a:t>
            </a:r>
          </a:p>
          <a:p>
            <a:pPr marL="285750" indent="-285750">
              <a:lnSpc>
                <a:spcPct val="200000"/>
              </a:lnSpc>
              <a:buFont typeface="Arial" panose="020B0604020202020204" pitchFamily="34" charset="0"/>
              <a:buChar char="•"/>
              <a:defRPr/>
            </a:pPr>
            <a:r>
              <a:rPr lang="en-US" sz="1900" dirty="0">
                <a:solidFill>
                  <a:srgbClr val="4BACC6">
                    <a:lumMod val="75000"/>
                  </a:srgbClr>
                </a:solidFill>
                <a:latin typeface="Calibri" panose="020F0502020204030204" pitchFamily="34" charset="0"/>
                <a:cs typeface="Calibri" panose="020F0502020204030204" pitchFamily="34" charset="0"/>
              </a:rPr>
              <a:t>Proposal submission timeline</a:t>
            </a:r>
          </a:p>
          <a:p>
            <a:pPr marL="285750" indent="-285750">
              <a:lnSpc>
                <a:spcPct val="200000"/>
              </a:lnSpc>
              <a:buFont typeface="Arial" panose="020B0604020202020204" pitchFamily="34" charset="0"/>
              <a:buChar char="•"/>
              <a:defRPr/>
            </a:pPr>
            <a:r>
              <a:rPr lang="en-US" sz="1900" dirty="0">
                <a:solidFill>
                  <a:srgbClr val="4BACC6">
                    <a:lumMod val="75000"/>
                  </a:srgbClr>
                </a:solidFill>
                <a:latin typeface="Calibri" panose="020F0502020204030204" pitchFamily="34" charset="0"/>
                <a:cs typeface="Calibri" panose="020F0502020204030204" pitchFamily="34" charset="0"/>
              </a:rPr>
              <a:t>SACSCOC and Financial Aid deadlines</a:t>
            </a:r>
          </a:p>
          <a:p>
            <a:pPr marL="285750" indent="-285750">
              <a:lnSpc>
                <a:spcPct val="200000"/>
              </a:lnSpc>
              <a:buFont typeface="Arial" panose="020B0604020202020204" pitchFamily="34" charset="0"/>
              <a:buChar char="•"/>
              <a:defRPr/>
            </a:pPr>
            <a:r>
              <a:rPr lang="en-US" sz="1900" dirty="0">
                <a:solidFill>
                  <a:srgbClr val="4BACC6">
                    <a:lumMod val="75000"/>
                  </a:srgbClr>
                </a:solidFill>
                <a:latin typeface="Calibri" panose="020F0502020204030204" pitchFamily="34" charset="0"/>
                <a:cs typeface="Calibri" panose="020F0502020204030204" pitchFamily="34" charset="0"/>
              </a:rPr>
              <a:t>College Catalog production schedule</a:t>
            </a:r>
            <a:endParaRPr lang="en-US" sz="1700" dirty="0">
              <a:solidFill>
                <a:srgbClr val="4BACC6">
                  <a:lumMod val="75000"/>
                </a:srgbClr>
              </a:solidFill>
              <a:latin typeface="Calibri" panose="020F0502020204030204" pitchFamily="34" charset="0"/>
              <a:cs typeface="Calibri" panose="020F0502020204030204" pitchFamily="34" charset="0"/>
            </a:endParaRPr>
          </a:p>
        </p:txBody>
      </p:sp>
      <p:sp>
        <p:nvSpPr>
          <p:cNvPr id="15" name="Title 1"/>
          <p:cNvSpPr txBox="1">
            <a:spLocks/>
          </p:cNvSpPr>
          <p:nvPr/>
        </p:nvSpPr>
        <p:spPr>
          <a:xfrm>
            <a:off x="1524000" y="277438"/>
            <a:ext cx="9144000" cy="740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dirty="0">
                <a:solidFill>
                  <a:srgbClr val="8064A2">
                    <a:lumMod val="75000"/>
                  </a:srgbClr>
                </a:solidFill>
                <a:latin typeface="Calibri" panose="020F0502020204030204"/>
              </a:rPr>
              <a:t>Planning Ahead</a:t>
            </a:r>
          </a:p>
        </p:txBody>
      </p:sp>
      <p:pic>
        <p:nvPicPr>
          <p:cNvPr id="3" name="Picture 2" descr="What is Turnitin? - Turnitin for Students - LibGuides at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893" y="4071158"/>
            <a:ext cx="1248813" cy="1260632"/>
          </a:xfrm>
          <a:prstGeom prst="rect">
            <a:avLst/>
          </a:prstGeom>
          <a:effectLst>
            <a:reflection blurRad="6350" stA="50000" endA="300" endPos="55000" dir="5400000" sy="-100000" algn="bl" rotWithShape="0"/>
          </a:effectLst>
        </p:spPr>
      </p:pic>
      <p:pic>
        <p:nvPicPr>
          <p:cNvPr id="2" name="Picture 1"/>
          <p:cNvPicPr>
            <a:picLocks noChangeAspect="1"/>
          </p:cNvPicPr>
          <p:nvPr/>
        </p:nvPicPr>
        <p:blipFill rotWithShape="1">
          <a:blip r:embed="rId4"/>
          <a:srcRect l="9351" t="19983" r="76082" b="14358"/>
          <a:stretch/>
        </p:blipFill>
        <p:spPr>
          <a:xfrm>
            <a:off x="6194601" y="1305098"/>
            <a:ext cx="3792876" cy="4808206"/>
          </a:xfrm>
          <a:prstGeom prst="rect">
            <a:avLst/>
          </a:prstGeom>
        </p:spPr>
      </p:pic>
    </p:spTree>
    <p:extLst>
      <p:ext uri="{BB962C8B-B14F-4D97-AF65-F5344CB8AC3E}">
        <p14:creationId xmlns:p14="http://schemas.microsoft.com/office/powerpoint/2010/main" val="84874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3113">
        <p15:prstTrans prst="peelOff"/>
      </p:transition>
    </mc:Choice>
    <mc:Fallback xmlns="">
      <p:transition spd="slow" advTm="33113">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7438"/>
            <a:ext cx="9144000" cy="740525"/>
          </a:xfrm>
        </p:spPr>
        <p:txBody>
          <a:bodyPr/>
          <a:lstStyle/>
          <a:p>
            <a:pPr algn="ctr"/>
            <a:r>
              <a:rPr lang="en-US" dirty="0">
                <a:solidFill>
                  <a:schemeClr val="accent4">
                    <a:lumMod val="75000"/>
                  </a:schemeClr>
                </a:solidFill>
              </a:rPr>
              <a:t>Steps to Initiate Curriculum</a:t>
            </a:r>
          </a:p>
        </p:txBody>
      </p:sp>
      <p:sp>
        <p:nvSpPr>
          <p:cNvPr id="6" name="TextBox 5"/>
          <p:cNvSpPr txBox="1"/>
          <p:nvPr/>
        </p:nvSpPr>
        <p:spPr>
          <a:xfrm>
            <a:off x="1848197" y="3321637"/>
            <a:ext cx="8628611" cy="2446824"/>
          </a:xfrm>
          <a:prstGeom prst="rect">
            <a:avLst/>
          </a:prstGeom>
          <a:noFill/>
        </p:spPr>
        <p:txBody>
          <a:bodyPr wrap="square" rtlCol="0">
            <a:spAutoFit/>
          </a:bodyPr>
          <a:lstStyle/>
          <a:p>
            <a:pPr marL="285750" indent="-285750">
              <a:buFont typeface="Arial" panose="020B0604020202020204" pitchFamily="34" charset="0"/>
              <a:buChar char="•"/>
              <a:defRPr/>
            </a:pPr>
            <a:r>
              <a:rPr lang="en-US" sz="1700" dirty="0">
                <a:solidFill>
                  <a:srgbClr val="4BACC6">
                    <a:lumMod val="75000"/>
                  </a:srgbClr>
                </a:solidFill>
                <a:latin typeface="Calibri" panose="020F0502020204030204" pitchFamily="34" charset="0"/>
                <a:cs typeface="Calibri" panose="020F0502020204030204" pitchFamily="34" charset="0"/>
              </a:rPr>
              <a:t>Discuss with fellow discipline and/or program faculty members </a:t>
            </a:r>
          </a:p>
          <a:p>
            <a:pPr marL="285750" indent="-285750">
              <a:buFont typeface="Arial" panose="020B0604020202020204" pitchFamily="34" charset="0"/>
              <a:buChar char="•"/>
              <a:defRPr/>
            </a:pPr>
            <a:r>
              <a:rPr lang="en-US" sz="1700" dirty="0">
                <a:solidFill>
                  <a:srgbClr val="4BACC6">
                    <a:lumMod val="75000"/>
                  </a:srgbClr>
                </a:solidFill>
                <a:latin typeface="Calibri" panose="020F0502020204030204" pitchFamily="34" charset="0"/>
                <a:cs typeface="Calibri" panose="020F0502020204030204" pitchFamily="34" charset="0"/>
              </a:rPr>
              <a:t>Ensure support from appropriate discipline council(s) and/or Business and Industry Leadership Team (BILT’s) members </a:t>
            </a:r>
          </a:p>
          <a:p>
            <a:pPr marL="285750" indent="-285750">
              <a:buFont typeface="Arial" panose="020B0604020202020204" pitchFamily="34" charset="0"/>
              <a:buChar char="•"/>
              <a:defRPr/>
            </a:pPr>
            <a:r>
              <a:rPr lang="en-US" sz="1700" dirty="0">
                <a:solidFill>
                  <a:srgbClr val="4BACC6">
                    <a:lumMod val="75000"/>
                  </a:srgbClr>
                </a:solidFill>
                <a:latin typeface="Calibri" panose="020F0502020204030204" pitchFamily="34" charset="0"/>
                <a:cs typeface="Calibri" panose="020F0502020204030204" pitchFamily="34" charset="0"/>
              </a:rPr>
              <a:t>Communicate with the appropriate instructional program manager(s) or department chair(s), dean(s) and Associate Provost </a:t>
            </a:r>
          </a:p>
          <a:p>
            <a:pPr marL="285750" indent="-285750">
              <a:buFont typeface="Arial" panose="020B0604020202020204" pitchFamily="34" charset="0"/>
              <a:buChar char="•"/>
              <a:defRPr/>
            </a:pPr>
            <a:r>
              <a:rPr lang="en-US" sz="1700" dirty="0">
                <a:solidFill>
                  <a:srgbClr val="4BACC6">
                    <a:lumMod val="75000"/>
                  </a:srgbClr>
                </a:solidFill>
                <a:latin typeface="Calibri" panose="020F0502020204030204" pitchFamily="34" charset="0"/>
                <a:cs typeface="Calibri" panose="020F0502020204030204" pitchFamily="34" charset="0"/>
              </a:rPr>
              <a:t>Contact the office of Curriculum Services to request a prefilled proposal template form  customized for the type of change requested</a:t>
            </a:r>
          </a:p>
          <a:p>
            <a:pPr marL="285750" indent="-285750">
              <a:buFont typeface="Arial" panose="020B0604020202020204" pitchFamily="34" charset="0"/>
              <a:buChar char="•"/>
              <a:defRPr/>
            </a:pPr>
            <a:r>
              <a:rPr lang="en-US" sz="1700" dirty="0">
                <a:solidFill>
                  <a:srgbClr val="4BACC6">
                    <a:lumMod val="75000"/>
                  </a:srgbClr>
                </a:solidFill>
                <a:latin typeface="Calibri" panose="020F0502020204030204" pitchFamily="34" charset="0"/>
                <a:cs typeface="Calibri" panose="020F0502020204030204" pitchFamily="34" charset="0"/>
              </a:rPr>
              <a:t>Verify the Curriculum Committee calendar proposal submission deadlines and meeting dates</a:t>
            </a:r>
          </a:p>
          <a:p>
            <a:pPr marL="285750" indent="-285750">
              <a:buFont typeface="Arial" panose="020B0604020202020204" pitchFamily="34" charset="0"/>
              <a:buChar char="•"/>
              <a:defRPr/>
            </a:pPr>
            <a:r>
              <a:rPr lang="en-US" sz="1700" dirty="0">
                <a:solidFill>
                  <a:srgbClr val="4BACC6">
                    <a:lumMod val="75000"/>
                  </a:srgbClr>
                </a:solidFill>
                <a:latin typeface="Calibri" panose="020F0502020204030204" pitchFamily="34" charset="0"/>
                <a:cs typeface="Calibri" panose="020F0502020204030204" pitchFamily="34" charset="0"/>
              </a:rPr>
              <a:t>Consider any District Board of Trustees, SACSCOC and/or Financial Aid impact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097" y="1287094"/>
            <a:ext cx="1988474" cy="1543218"/>
          </a:xfrm>
          <a:prstGeom prst="rect">
            <a:avLst/>
          </a:prstGeom>
          <a:ln>
            <a:noFill/>
          </a:ln>
          <a:effectLst>
            <a:softEdge rad="112500"/>
          </a:effectLst>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117032" y="1267974"/>
            <a:ext cx="1988474" cy="1543218"/>
          </a:xfrm>
          <a:prstGeom prst="rect">
            <a:avLst/>
          </a:prstGeom>
          <a:ln>
            <a:noFill/>
          </a:ln>
          <a:effectLst>
            <a:softEdge rad="112500"/>
          </a:effectLst>
        </p:spPr>
      </p:pic>
      <p:pic>
        <p:nvPicPr>
          <p:cNvPr id="7" name="Picture 6" descr="man walking up stairs clipart white png - Clipground"/>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01441" y="1797540"/>
            <a:ext cx="1390535" cy="1390535"/>
          </a:xfrm>
          <a:prstGeom prst="rect">
            <a:avLst/>
          </a:prstGeom>
          <a:ln>
            <a:noFill/>
          </a:ln>
          <a:effectLst>
            <a:outerShdw blurRad="292100" dist="139700" dir="2700000" algn="tl" rotWithShape="0">
              <a:srgbClr val="333333">
                <a:alpha val="65000"/>
              </a:srgbClr>
            </a:outerShdw>
          </a:effectLst>
        </p:spPr>
      </p:pic>
      <p:pic>
        <p:nvPicPr>
          <p:cNvPr id="20" name="Picture 19" descr="man walking up stairs clipart white png - Clipground"/>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6942629" y="1797541"/>
            <a:ext cx="1390535" cy="1390535"/>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4575406" y="1278781"/>
            <a:ext cx="3041188" cy="1815882"/>
          </a:xfrm>
          <a:prstGeom prst="rect">
            <a:avLst/>
          </a:prstGeom>
          <a:noFill/>
        </p:spPr>
        <p:txBody>
          <a:bodyPr wrap="square" rtlCol="0">
            <a:spAutoFit/>
          </a:bodyPr>
          <a:lstStyle/>
          <a:p>
            <a:pPr algn="ctr"/>
            <a:r>
              <a:rPr lang="en-US" sz="2800" b="1" dirty="0">
                <a:solidFill>
                  <a:srgbClr val="A1CB8F">
                    <a:lumMod val="75000"/>
                  </a:srgbClr>
                </a:solidFill>
                <a:latin typeface="Calibri" panose="020F0502020204030204"/>
              </a:rPr>
              <a:t>#1 Goal </a:t>
            </a:r>
          </a:p>
          <a:p>
            <a:pPr algn="ctr"/>
            <a:r>
              <a:rPr lang="en-US" sz="2800" b="1" dirty="0">
                <a:solidFill>
                  <a:srgbClr val="A1CB8F">
                    <a:lumMod val="75000"/>
                  </a:srgbClr>
                </a:solidFill>
                <a:latin typeface="Calibri" panose="020F0502020204030204"/>
              </a:rPr>
              <a:t>= </a:t>
            </a:r>
          </a:p>
          <a:p>
            <a:pPr algn="ctr"/>
            <a:r>
              <a:rPr lang="en-US" sz="2800" b="1" dirty="0">
                <a:solidFill>
                  <a:srgbClr val="A1CB8F">
                    <a:lumMod val="75000"/>
                  </a:srgbClr>
                </a:solidFill>
                <a:latin typeface="Calibri" panose="020F0502020204030204"/>
              </a:rPr>
              <a:t>Student</a:t>
            </a:r>
            <a:br>
              <a:rPr lang="en-US" sz="2800" b="1" dirty="0">
                <a:solidFill>
                  <a:srgbClr val="A1CB8F">
                    <a:lumMod val="75000"/>
                  </a:srgbClr>
                </a:solidFill>
                <a:latin typeface="Calibri" panose="020F0502020204030204"/>
              </a:rPr>
            </a:br>
            <a:r>
              <a:rPr lang="en-US" sz="2800" b="1" dirty="0">
                <a:solidFill>
                  <a:srgbClr val="A1CB8F">
                    <a:lumMod val="75000"/>
                  </a:srgbClr>
                </a:solidFill>
                <a:latin typeface="Calibri" panose="020F0502020204030204"/>
              </a:rPr>
              <a:t>Success </a:t>
            </a:r>
          </a:p>
        </p:txBody>
      </p:sp>
    </p:spTree>
    <p:extLst>
      <p:ext uri="{BB962C8B-B14F-4D97-AF65-F5344CB8AC3E}">
        <p14:creationId xmlns:p14="http://schemas.microsoft.com/office/powerpoint/2010/main" val="2065916072"/>
      </p:ext>
    </p:extLst>
  </p:cSld>
  <p:clrMapOvr>
    <a:masterClrMapping/>
  </p:clrMapOvr>
  <mc:AlternateContent xmlns:mc="http://schemas.openxmlformats.org/markup-compatibility/2006" xmlns:p14="http://schemas.microsoft.com/office/powerpoint/2010/main">
    <mc:Choice Requires="p14">
      <p:transition spd="slow" p14:dur="2000" advTm="85233">
        <p14:ferris dir="l"/>
      </p:transition>
    </mc:Choice>
    <mc:Fallback xmlns="">
      <p:transition spd="slow" advTm="85233">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7438"/>
            <a:ext cx="9144000" cy="740525"/>
          </a:xfrm>
        </p:spPr>
        <p:txBody>
          <a:bodyPr>
            <a:normAutofit fontScale="90000"/>
          </a:bodyPr>
          <a:lstStyle/>
          <a:p>
            <a:pPr algn="ctr"/>
            <a:r>
              <a:rPr lang="en-US" dirty="0">
                <a:solidFill>
                  <a:schemeClr val="accent4">
                    <a:lumMod val="75000"/>
                  </a:schemeClr>
                </a:solidFill>
              </a:rPr>
              <a:t>Steps to Initiate Curriculum Continued…</a:t>
            </a:r>
          </a:p>
        </p:txBody>
      </p:sp>
      <p:sp>
        <p:nvSpPr>
          <p:cNvPr id="6" name="TextBox 5"/>
          <p:cNvSpPr txBox="1"/>
          <p:nvPr/>
        </p:nvSpPr>
        <p:spPr>
          <a:xfrm>
            <a:off x="1848197" y="3321637"/>
            <a:ext cx="8628611" cy="2446824"/>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srgbClr val="4BACC6">
                    <a:lumMod val="75000"/>
                  </a:srgbClr>
                </a:solidFill>
                <a:latin typeface="Calibri" panose="020F0502020204030204" pitchFamily="34" charset="0"/>
                <a:cs typeface="Calibri" panose="020F0502020204030204" pitchFamily="34" charset="0"/>
              </a:rPr>
              <a:t>Gather administrative support signatures from the appropriate instructional program manager(s) or departments chairs and dean(s) </a:t>
            </a:r>
          </a:p>
          <a:p>
            <a:pPr marL="285750" indent="-285750">
              <a:buFont typeface="Arial" panose="020B0604020202020204" pitchFamily="34" charset="0"/>
              <a:buChar char="•"/>
            </a:pPr>
            <a:r>
              <a:rPr lang="en-US" sz="1700" dirty="0">
                <a:solidFill>
                  <a:srgbClr val="4BACC6">
                    <a:lumMod val="75000"/>
                  </a:srgbClr>
                </a:solidFill>
                <a:latin typeface="Calibri" panose="020F0502020204030204" pitchFamily="34" charset="0"/>
                <a:cs typeface="Calibri" panose="020F0502020204030204" pitchFamily="34" charset="0"/>
              </a:rPr>
              <a:t>Email the completed proposal template in *.docx format to </a:t>
            </a:r>
            <a:r>
              <a:rPr lang="en-US" sz="1700" dirty="0">
                <a:solidFill>
                  <a:srgbClr val="A1CB8F">
                    <a:lumMod val="75000"/>
                  </a:srgbClr>
                </a:solidFill>
                <a:latin typeface="Calibri" panose="020F0502020204030204" pitchFamily="34" charset="0"/>
                <a:cs typeface="Calibri" panose="020F0502020204030204" pitchFamily="34" charset="0"/>
                <a:hlinkClick r:id="rId3"/>
              </a:rPr>
              <a:t>curriculum@fscj.edu</a:t>
            </a:r>
            <a:r>
              <a:rPr lang="en-US" sz="1700" dirty="0">
                <a:solidFill>
                  <a:srgbClr val="4BACC6">
                    <a:lumMod val="75000"/>
                  </a:srgbClr>
                </a:solidFill>
                <a:latin typeface="Calibri" panose="020F0502020204030204" pitchFamily="34" charset="0"/>
                <a:cs typeface="Calibri" panose="020F0502020204030204" pitchFamily="34" charset="0"/>
              </a:rPr>
              <a:t> along with a PDF of the signature page and request a complete technical review</a:t>
            </a:r>
          </a:p>
          <a:p>
            <a:pPr marL="285750" indent="-285750">
              <a:buFont typeface="Arial" panose="020B0604020202020204" pitchFamily="34" charset="0"/>
              <a:buChar char="•"/>
            </a:pPr>
            <a:r>
              <a:rPr lang="en-US" sz="1700" dirty="0">
                <a:solidFill>
                  <a:srgbClr val="4BACC6">
                    <a:lumMod val="75000"/>
                  </a:srgbClr>
                </a:solidFill>
                <a:latin typeface="Calibri" panose="020F0502020204030204" pitchFamily="34" charset="0"/>
                <a:cs typeface="Calibri" panose="020F0502020204030204" pitchFamily="34" charset="0"/>
              </a:rPr>
              <a:t>Receive support signature from the appropriate Associate Provost </a:t>
            </a:r>
          </a:p>
          <a:p>
            <a:pPr marL="285750" indent="-285750">
              <a:buFont typeface="Arial" panose="020B0604020202020204" pitchFamily="34" charset="0"/>
              <a:buChar char="•"/>
            </a:pPr>
            <a:r>
              <a:rPr lang="en-US" sz="1700" dirty="0">
                <a:solidFill>
                  <a:srgbClr val="4BACC6">
                    <a:lumMod val="75000"/>
                  </a:srgbClr>
                </a:solidFill>
                <a:latin typeface="Calibri" panose="020F0502020204030204" pitchFamily="34" charset="0"/>
                <a:cs typeface="Calibri" panose="020F0502020204030204" pitchFamily="34" charset="0"/>
              </a:rPr>
              <a:t>Give a short presentation to the Curriculum Committee and receive recommendation signature from the Chair</a:t>
            </a:r>
          </a:p>
          <a:p>
            <a:pPr marL="285750" indent="-285750">
              <a:buFont typeface="Arial" panose="020B0604020202020204" pitchFamily="34" charset="0"/>
              <a:buChar char="•"/>
            </a:pPr>
            <a:r>
              <a:rPr lang="en-US" sz="1700" dirty="0">
                <a:solidFill>
                  <a:srgbClr val="4BACC6">
                    <a:lumMod val="75000"/>
                  </a:srgbClr>
                </a:solidFill>
                <a:latin typeface="Calibri" panose="020F0502020204030204" pitchFamily="34" charset="0"/>
                <a:cs typeface="Calibri" panose="020F0502020204030204" pitchFamily="34" charset="0"/>
              </a:rPr>
              <a:t>Obtain approval signature from the Provost/Vice President of Academic Affairs</a:t>
            </a:r>
          </a:p>
          <a:p>
            <a:pPr marL="285750" indent="-285750">
              <a:buFont typeface="Arial" panose="020B0604020202020204" pitchFamily="34" charset="0"/>
              <a:buChar char="•"/>
            </a:pPr>
            <a:r>
              <a:rPr lang="en-US" sz="1700" dirty="0">
                <a:solidFill>
                  <a:srgbClr val="4BACC6">
                    <a:lumMod val="75000"/>
                  </a:srgbClr>
                </a:solidFill>
                <a:latin typeface="Calibri" panose="020F0502020204030204" pitchFamily="34" charset="0"/>
                <a:cs typeface="Calibri" panose="020F0502020204030204" pitchFamily="34" charset="0"/>
              </a:rPr>
              <a:t>Return to the office of Curriculum Services for systems input and report processing</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9097" y="1287094"/>
            <a:ext cx="1988474" cy="1543218"/>
          </a:xfrm>
          <a:prstGeom prst="rect">
            <a:avLst/>
          </a:prstGeom>
          <a:ln>
            <a:noFill/>
          </a:ln>
          <a:effectLst>
            <a:softEdge rad="112500"/>
          </a:effec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117032" y="1267974"/>
            <a:ext cx="1988474" cy="1543218"/>
          </a:xfrm>
          <a:prstGeom prst="rect">
            <a:avLst/>
          </a:prstGeom>
          <a:ln>
            <a:noFill/>
          </a:ln>
          <a:effectLst>
            <a:softEdge rad="112500"/>
          </a:effectLst>
        </p:spPr>
      </p:pic>
      <p:pic>
        <p:nvPicPr>
          <p:cNvPr id="7" name="Picture 6" descr="man walking up stairs clipart white png - Clipground"/>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01441" y="1797540"/>
            <a:ext cx="1390535" cy="1390535"/>
          </a:xfrm>
          <a:prstGeom prst="rect">
            <a:avLst/>
          </a:prstGeom>
          <a:ln>
            <a:noFill/>
          </a:ln>
          <a:effectLst>
            <a:outerShdw blurRad="292100" dist="139700" dir="2700000" algn="tl" rotWithShape="0">
              <a:srgbClr val="333333">
                <a:alpha val="65000"/>
              </a:srgbClr>
            </a:outerShdw>
          </a:effectLst>
        </p:spPr>
      </p:pic>
      <p:pic>
        <p:nvPicPr>
          <p:cNvPr id="20" name="Picture 19" descr="man walking up stairs clipart white png - Clipground"/>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6942629" y="1797541"/>
            <a:ext cx="1390535" cy="1390535"/>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4596707" y="1404852"/>
            <a:ext cx="3041188" cy="1384995"/>
          </a:xfrm>
          <a:prstGeom prst="rect">
            <a:avLst/>
          </a:prstGeom>
          <a:noFill/>
        </p:spPr>
        <p:txBody>
          <a:bodyPr wrap="square" rtlCol="0">
            <a:spAutoFit/>
          </a:bodyPr>
          <a:lstStyle/>
          <a:p>
            <a:pPr algn="ctr">
              <a:defRPr/>
            </a:pPr>
            <a:r>
              <a:rPr lang="en-US" sz="2800" b="1" dirty="0">
                <a:solidFill>
                  <a:srgbClr val="A1CB8F">
                    <a:lumMod val="75000"/>
                  </a:srgbClr>
                </a:solidFill>
                <a:latin typeface="Calibri" panose="020F0502020204030204"/>
              </a:rPr>
              <a:t>#1 Goal </a:t>
            </a:r>
          </a:p>
          <a:p>
            <a:pPr algn="ctr">
              <a:defRPr/>
            </a:pPr>
            <a:r>
              <a:rPr lang="en-US" sz="2800" b="1" dirty="0">
                <a:solidFill>
                  <a:srgbClr val="A1CB8F">
                    <a:lumMod val="75000"/>
                  </a:srgbClr>
                </a:solidFill>
                <a:latin typeface="Calibri" panose="020F0502020204030204"/>
              </a:rPr>
              <a:t>= </a:t>
            </a:r>
          </a:p>
          <a:p>
            <a:pPr algn="ctr">
              <a:defRPr/>
            </a:pPr>
            <a:r>
              <a:rPr lang="en-US" sz="2800" b="1" dirty="0">
                <a:solidFill>
                  <a:srgbClr val="A1CB8F">
                    <a:lumMod val="75000"/>
                  </a:srgbClr>
                </a:solidFill>
                <a:latin typeface="Calibri" panose="020F0502020204030204"/>
              </a:rPr>
              <a:t>Students </a:t>
            </a:r>
          </a:p>
        </p:txBody>
      </p:sp>
    </p:spTree>
    <p:extLst>
      <p:ext uri="{BB962C8B-B14F-4D97-AF65-F5344CB8AC3E}">
        <p14:creationId xmlns:p14="http://schemas.microsoft.com/office/powerpoint/2010/main" val="3618179517"/>
      </p:ext>
    </p:extLst>
  </p:cSld>
  <p:clrMapOvr>
    <a:masterClrMapping/>
  </p:clrMapOvr>
  <mc:AlternateContent xmlns:mc="http://schemas.openxmlformats.org/markup-compatibility/2006" xmlns:p14="http://schemas.microsoft.com/office/powerpoint/2010/main">
    <mc:Choice Requires="p14">
      <p:transition spd="slow" p14:dur="2000" advTm="127510">
        <p14:ferris dir="l"/>
      </p:transition>
    </mc:Choice>
    <mc:Fallback xmlns="">
      <p:transition spd="slow" advTm="127510">
        <p:fade/>
      </p:transition>
    </mc:Fallback>
  </mc:AlternateContent>
</p:sld>
</file>

<file path=ppt/theme/theme1.xml><?xml version="1.0" encoding="utf-8"?>
<a:theme xmlns:a="http://schemas.openxmlformats.org/drawingml/2006/main" name="FSCJ Theme 2017">
  <a:themeElements>
    <a:clrScheme name="FSCJ Colors">
      <a:dk1>
        <a:srgbClr val="007598"/>
      </a:dk1>
      <a:lt1>
        <a:srgbClr val="FFFFFF"/>
      </a:lt1>
      <a:dk2>
        <a:srgbClr val="1F497D"/>
      </a:dk2>
      <a:lt2>
        <a:srgbClr val="EEECE1"/>
      </a:lt2>
      <a:accent1>
        <a:srgbClr val="4F81BD"/>
      </a:accent1>
      <a:accent2>
        <a:srgbClr val="A1CB8F"/>
      </a:accent2>
      <a:accent3>
        <a:srgbClr val="9BBB59"/>
      </a:accent3>
      <a:accent4>
        <a:srgbClr val="8064A2"/>
      </a:accent4>
      <a:accent5>
        <a:srgbClr val="4BACC6"/>
      </a:accent5>
      <a:accent6>
        <a:srgbClr val="5193B7"/>
      </a:accent6>
      <a:hlink>
        <a:srgbClr val="29AA87"/>
      </a:hlink>
      <a:folHlink>
        <a:srgbClr val="88ABA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_template_alt" id="{23A8A652-F20C-3248-9EBA-E024E4A1FF86}" vid="{94E19EFD-B661-2E4B-806E-E2FF357D82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1992</Words>
  <Application>Microsoft Office PowerPoint</Application>
  <PresentationFormat>Widescreen</PresentationFormat>
  <Paragraphs>241</Paragraphs>
  <Slides>34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Open Sans</vt:lpstr>
      <vt:lpstr>Wingdings</vt:lpstr>
      <vt:lpstr>FSCJ Theme 2017</vt:lpstr>
      <vt:lpstr>Navigating the  Curriculum Design  &amp;  Proposal Process </vt:lpstr>
      <vt:lpstr>Presentation Highlights </vt:lpstr>
      <vt:lpstr>Dedication to the Curriculum Process </vt:lpstr>
      <vt:lpstr>PowerPoint Presentation</vt:lpstr>
      <vt:lpstr>Types of Curriculum</vt:lpstr>
      <vt:lpstr>PowerPoint Presentation</vt:lpstr>
      <vt:lpstr>PowerPoint Presentation</vt:lpstr>
      <vt:lpstr>Steps to Initiate Curriculum</vt:lpstr>
      <vt:lpstr>Steps to Initiate Curriculum Continued…</vt:lpstr>
      <vt:lpstr>Curriculum Proposal Design</vt:lpstr>
      <vt:lpstr>Curriculum Proposal Form </vt:lpstr>
      <vt:lpstr>Curriculum Proposal Form </vt:lpstr>
      <vt:lpstr>Program Information</vt:lpstr>
      <vt:lpstr>Student Impact</vt:lpstr>
      <vt:lpstr>College Catalog Program Page</vt:lpstr>
      <vt:lpstr>Course Information</vt:lpstr>
      <vt:lpstr>Course Outline</vt:lpstr>
      <vt:lpstr>Course Outline</vt:lpstr>
      <vt:lpstr>Course Learning Outcomes and Assessment</vt:lpstr>
      <vt:lpstr>Technical &amp; Quality Review</vt:lpstr>
      <vt:lpstr>Curriculum Committee  &amp; Follow-up Approvals </vt:lpstr>
      <vt:lpstr>Curriculum Committee</vt:lpstr>
      <vt:lpstr>Approved Curriculum</vt:lpstr>
      <vt:lpstr>Status Sheet for Encoders</vt:lpstr>
      <vt:lpstr>PowerPoint Presentation</vt:lpstr>
      <vt:lpstr>Florida Department of Education (FLDOE),  State Course Numbering System (SCNS), Accreditation, Board Approval and Financial Aid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Nelson, Rebecca A.</dc:creator>
  <cp:lastModifiedBy>Nelson, Rebecca A.</cp:lastModifiedBy>
  <cp:revision>16</cp:revision>
  <cp:lastPrinted>2022-06-22T20:11:46Z</cp:lastPrinted>
  <dcterms:created xsi:type="dcterms:W3CDTF">2022-06-22T17:51:30Z</dcterms:created>
  <dcterms:modified xsi:type="dcterms:W3CDTF">2022-06-22T20:12:37Z</dcterms:modified>
</cp:coreProperties>
</file>